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8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57" r:id="rId4"/>
    <p:sldId id="300" r:id="rId5"/>
    <p:sldId id="258" r:id="rId6"/>
    <p:sldId id="296" r:id="rId7"/>
    <p:sldId id="259" r:id="rId8"/>
    <p:sldId id="285" r:id="rId9"/>
    <p:sldId id="297" r:id="rId10"/>
    <p:sldId id="286" r:id="rId11"/>
    <p:sldId id="287" r:id="rId12"/>
    <p:sldId id="299" r:id="rId13"/>
    <p:sldId id="289" r:id="rId14"/>
    <p:sldId id="301" r:id="rId15"/>
    <p:sldId id="302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756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-85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Комитет Верховной Рады Украины по вопросам свободы слова и информации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F30C0-08F4-4840-90F6-E8322E3FE12A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Елена Бондаренко, народный депутат Украины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4D17A-F4F2-0041-A7B7-33764136A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3507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Комитет Верховной Рады Украины по вопросам свободы слова и информации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10EE6-81BF-E04C-8CD8-FB1927663D7F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Елена Бондаренко, народный депутат Украины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1CFA4-5733-434F-8AC5-4AC9641A3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4680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Комитет Верховной Рады Украины по вопросам свободы слова и информации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Елена Бондаренко, народный депутат Украины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CFA4-5733-434F-8AC5-4AC9641A3AC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1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14F0-5D0A-4067-9314-104630C7C1DC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5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5751-78EC-4E91-9547-5ADF67EB99BB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373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5751-78EC-4E91-9547-5ADF67EB99BB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9546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5751-78EC-4E91-9547-5ADF67EB99BB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822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5751-78EC-4E91-9547-5ADF67EB99BB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0678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5751-78EC-4E91-9547-5ADF67EB99BB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836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BD37-EBE7-4AEF-A04B-7F38DB6034D1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81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DADB-412D-48FE-A7BD-151BB844EF20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1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44C2-9810-442F-8AFE-F5487A629B87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2970-331D-4033-B058-12DCA3425E3B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1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5710-112C-48BD-95C9-B2765E38FA02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2FB6-4DA7-467F-BEBC-C6440E049BDF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7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9A71-6264-44E1-941B-6CCFC59EC349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4A-CF40-493A-9F17-B4EE2D183E4D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5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48D6-76A4-4AAF-B86A-7CA74F40D86F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1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7C7-78F5-4563-9732-A61B05CD2DFB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8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5751-78EC-4E91-9547-5ADF67EB99BB}" type="datetime2">
              <a:rPr lang="en-US" smtClean="0"/>
              <a:t>Wednesday, September 02,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ru-RU" smtClean="0"/>
              <a:t>Елена  Бондаренко, народный депутат Украины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607465" y="818142"/>
            <a:ext cx="7472119" cy="125253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ПРО ВДОСКОНАЛЕННЯ ЗАКОНОДАВСТВА У СФЕРІ</a:t>
            </a:r>
            <a:br>
              <a:rPr lang="ru-RU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ТЕЛЕБАЧЕННЯ В ЧАСТИНІ РОЗПОВСЮДЖЕННЯ </a:t>
            </a:r>
            <a:br>
              <a:rPr lang="ru-RU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АУДІОВІЗУАЛЬНИХ ПОСЛУГ</a:t>
            </a:r>
            <a:endParaRPr lang="ru-RU" sz="20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075" y="4757736"/>
            <a:ext cx="7972856" cy="1628473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2400" b="1" dirty="0">
              <a:latin typeface="Book Antiqua" panose="02040602050305030304" pitchFamily="18" charset="0"/>
            </a:endParaRPr>
          </a:p>
          <a:p>
            <a:pPr algn="ctr"/>
            <a:endParaRPr lang="ru-RU" sz="2400" b="1" dirty="0">
              <a:latin typeface="Book Antiqua" panose="02040602050305030304" pitchFamily="18" charset="0"/>
            </a:endParaRPr>
          </a:p>
          <a:p>
            <a:pPr algn="ctr"/>
            <a:endParaRPr lang="uk-UA" sz="2400" dirty="0">
              <a:latin typeface="Book Antiqua" panose="02040602050305030304" pitchFamily="18" charset="0"/>
            </a:endParaRPr>
          </a:p>
          <a:p>
            <a:pPr algn="ctr"/>
            <a:endParaRPr lang="uk-UA" dirty="0">
              <a:latin typeface="Book Antiqua" panose="0204060205030503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uk-UA" sz="2400" dirty="0">
                <a:latin typeface="Book Antiqua" panose="02040602050305030304" pitchFamily="18" charset="0"/>
              </a:rPr>
              <a:t>Одеса 04 вересня 2015 г.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latin typeface="Book Antiqua" panose="02040602050305030304" pitchFamily="18" charset="0"/>
              </a:rPr>
              <a:t>Все</a:t>
            </a:r>
            <a:r>
              <a:rPr lang="uk-UA" sz="2400" dirty="0">
                <a:latin typeface="Book Antiqua" panose="02040602050305030304" pitchFamily="18" charset="0"/>
              </a:rPr>
              <a:t>українська конференція </a:t>
            </a:r>
            <a:r>
              <a:rPr lang="ru-RU" sz="2400" dirty="0">
                <a:latin typeface="Book Antiqua" panose="02040602050305030304" pitchFamily="18" charset="0"/>
              </a:rPr>
              <a:t>«</a:t>
            </a:r>
            <a:r>
              <a:rPr lang="en-US" sz="2400" dirty="0">
                <a:latin typeface="Book Antiqua" panose="02040602050305030304" pitchFamily="18" charset="0"/>
              </a:rPr>
              <a:t>Telecom Ukraine 2015</a:t>
            </a:r>
            <a:r>
              <a:rPr lang="ru-RU" sz="2400" dirty="0" smtClean="0">
                <a:latin typeface="Book Antiqua" panose="02040602050305030304" pitchFamily="18" charset="0"/>
              </a:rPr>
              <a:t>»</a:t>
            </a:r>
            <a:endParaRPr lang="uk-UA" sz="2400" b="1" dirty="0">
              <a:latin typeface="Book Antiqua" panose="02040602050305030304" pitchFamily="18" charset="0"/>
            </a:endParaRPr>
          </a:p>
          <a:p>
            <a:pPr algn="ctr"/>
            <a:endParaRPr lang="uk-UA" sz="2400" b="1" dirty="0">
              <a:latin typeface="Book Antiqua" panose="02040602050305030304" pitchFamily="18" charset="0"/>
            </a:endParaRPr>
          </a:p>
          <a:p>
            <a:pPr algn="ctr"/>
            <a:endParaRPr lang="ru-RU" sz="2400" b="1" dirty="0">
              <a:latin typeface="Book Antiqua" panose="02040602050305030304" pitchFamily="18" charset="0"/>
            </a:endParaRPr>
          </a:p>
          <a:p>
            <a:pPr algn="ctr"/>
            <a:endParaRPr lang="uk-UA" sz="2400" dirty="0">
              <a:latin typeface="Book Antiqua" panose="02040602050305030304" pitchFamily="18" charset="0"/>
            </a:endParaRPr>
          </a:p>
          <a:p>
            <a:pPr algn="ctr"/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399" y="4700587"/>
            <a:ext cx="2000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Book Antiqua" panose="02040602050305030304" pitchFamily="18" charset="0"/>
              </a:rPr>
              <a:t>ШВЕРК Г.А.</a:t>
            </a:r>
            <a:endParaRPr lang="uk-UA" b="1" dirty="0">
              <a:latin typeface="Book Antiqua" panose="02040602050305030304" pitchFamily="18" charset="0"/>
            </a:endParaRPr>
          </a:p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31" y="2663318"/>
            <a:ext cx="4941944" cy="172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462" y="635006"/>
            <a:ext cx="7866888" cy="611185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Book Antiqua" panose="02040602050305030304" pitchFamily="18" charset="0"/>
              </a:rPr>
              <a:t>ДОДАТКОВІ ГАРАНТІЇ ПРОЗОРОСТІ </a:t>
            </a:r>
            <a:endParaRPr lang="uk-UA" sz="32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337" y="1571627"/>
            <a:ext cx="7866888" cy="45481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400" dirty="0" smtClean="0"/>
              <a:t>Пропонується встановити: </a:t>
            </a:r>
          </a:p>
          <a:p>
            <a:pPr marL="0" indent="0" algn="just">
              <a:buNone/>
            </a:pPr>
            <a:r>
              <a:rPr lang="uk-UA" dirty="0" smtClean="0">
                <a:latin typeface="Book Antiqua" panose="02040602050305030304" pitchFamily="18" charset="0"/>
              </a:rPr>
              <a:t>ліцензія </a:t>
            </a:r>
            <a:r>
              <a:rPr lang="uk-UA" dirty="0">
                <a:latin typeface="Book Antiqua" panose="02040602050305030304" pitchFamily="18" charset="0"/>
              </a:rPr>
              <a:t>на ефірне мовлення або ліцензія на розповсюдження програм у багатоканальній ефірній цифровій телемережі не </a:t>
            </a:r>
            <a:r>
              <a:rPr lang="uk-UA" dirty="0" smtClean="0">
                <a:latin typeface="Book Antiqua" panose="02040602050305030304" pitchFamily="18" charset="0"/>
              </a:rPr>
              <a:t>може </a:t>
            </a:r>
            <a:r>
              <a:rPr lang="uk-UA" dirty="0">
                <a:latin typeface="Book Antiqua" panose="02040602050305030304" pitchFamily="18" charset="0"/>
              </a:rPr>
              <a:t>бути видана юридичній особі, надана інформація про яку не дозволяє Національній раді встановити фізичну особу – кінцевого </a:t>
            </a:r>
            <a:r>
              <a:rPr lang="uk-UA" dirty="0" smtClean="0">
                <a:latin typeface="Book Antiqua" panose="02040602050305030304" pitchFamily="18" charset="0"/>
              </a:rPr>
              <a:t>вигодоодержувача </a:t>
            </a:r>
            <a:r>
              <a:rPr lang="uk-UA" dirty="0">
                <a:latin typeface="Book Antiqua" panose="02040602050305030304" pitchFamily="18" charset="0"/>
              </a:rPr>
              <a:t>такої юридичної особи</a:t>
            </a:r>
            <a:r>
              <a:rPr lang="uk-UA" dirty="0" smtClean="0"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Book Antiqua" panose="02040602050305030304" pitchFamily="18" charset="0"/>
              </a:rPr>
              <a:t>вимога </a:t>
            </a:r>
            <a:r>
              <a:rPr lang="uk-UA" dirty="0">
                <a:latin typeface="Book Antiqua" panose="02040602050305030304" pitchFamily="18" charset="0"/>
              </a:rPr>
              <a:t>щодо обмеження контролю </a:t>
            </a:r>
            <a:r>
              <a:rPr lang="uk-UA" dirty="0" err="1">
                <a:latin typeface="Book Antiqua" panose="02040602050305030304" pitchFamily="18" charset="0"/>
              </a:rPr>
              <a:t>телерадіоінформаційного</a:t>
            </a:r>
            <a:r>
              <a:rPr lang="uk-UA" dirty="0">
                <a:latin typeface="Book Antiqua" panose="02040602050305030304" pitchFamily="18" charset="0"/>
              </a:rPr>
              <a:t> ринку – будь-яка фізична або юридична особа не може контролювати безпосередньо або через пов’язаних осіб більше 35 відсотків загальної кількості ефірного часу мовлення усіх ліцензіатів у відповідній територіальній категорії мовлення окремо для аналогового та цифрового ефірного мовлення.  </a:t>
            </a:r>
            <a:r>
              <a:rPr lang="ru-RU" dirty="0">
                <a:latin typeface="Book Antiqua" panose="02040602050305030304" pitchFamily="18" charset="0"/>
              </a:rPr>
              <a:t>Контроль за </a:t>
            </a:r>
            <a:r>
              <a:rPr lang="ru-RU" dirty="0" err="1">
                <a:latin typeface="Book Antiqua" panose="02040602050305030304" pitchFamily="18" charset="0"/>
              </a:rPr>
              <a:t>дотриманням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uk-UA" dirty="0">
                <a:latin typeface="Book Antiqua" panose="02040602050305030304" pitchFamily="18" charset="0"/>
              </a:rPr>
              <a:t>цього </a:t>
            </a:r>
            <a:r>
              <a:rPr lang="ru-RU" dirty="0" err="1">
                <a:latin typeface="Book Antiqua" panose="02040602050305030304" pitchFamily="18" charset="0"/>
              </a:rPr>
              <a:t>обмеження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smtClean="0">
                <a:latin typeface="Book Antiqua" panose="02040602050305030304" pitchFamily="18" charset="0"/>
              </a:rPr>
              <a:t>буде </a:t>
            </a:r>
            <a:r>
              <a:rPr lang="ru-RU" dirty="0" err="1" smtClean="0">
                <a:latin typeface="Book Antiqua" panose="02040602050305030304" pitchFamily="18" charset="0"/>
              </a:rPr>
              <a:t>здійснювати</a:t>
            </a:r>
            <a:r>
              <a:rPr lang="ru-RU" dirty="0" smtClean="0">
                <a:latin typeface="Book Antiqua" panose="02040602050305030304" pitchFamily="18" charset="0"/>
              </a:rPr>
              <a:t> </a:t>
            </a:r>
            <a:r>
              <a:rPr lang="ru-RU" dirty="0">
                <a:latin typeface="Book Antiqua" panose="02040602050305030304" pitchFamily="18" charset="0"/>
              </a:rPr>
              <a:t>Національна рада</a:t>
            </a:r>
            <a:r>
              <a:rPr lang="ru-RU" dirty="0" smtClean="0">
                <a:latin typeface="Book Antiqua" panose="02040602050305030304" pitchFamily="18" charset="0"/>
              </a:rPr>
              <a:t>. </a:t>
            </a:r>
            <a:endParaRPr lang="ru-RU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ru-RU" i="1" dirty="0" err="1" smtClean="0">
                <a:latin typeface="Book Antiqua" panose="02040602050305030304" pitchFamily="18" charset="0"/>
              </a:rPr>
              <a:t>Вимоги</a:t>
            </a:r>
            <a:r>
              <a:rPr lang="ru-RU" i="1" dirty="0" smtClean="0">
                <a:latin typeface="Book Antiqua" panose="02040602050305030304" pitchFamily="18" charset="0"/>
              </a:rPr>
              <a:t> </a:t>
            </a:r>
            <a:r>
              <a:rPr lang="ru-RU" i="1" dirty="0" err="1" smtClean="0">
                <a:latin typeface="Book Antiqua" panose="02040602050305030304" pitchFamily="18" charset="0"/>
              </a:rPr>
              <a:t>щодо</a:t>
            </a:r>
            <a:r>
              <a:rPr lang="ru-RU" i="1" dirty="0" smtClean="0">
                <a:latin typeface="Book Antiqua" panose="02040602050305030304" pitchFamily="18" charset="0"/>
              </a:rPr>
              <a:t> </a:t>
            </a:r>
            <a:r>
              <a:rPr lang="ru-RU" i="1" dirty="0" smtClean="0">
                <a:latin typeface="Book Antiqua" panose="02040602050305030304" pitchFamily="18" charset="0"/>
              </a:rPr>
              <a:t>порядку, </a:t>
            </a:r>
            <a:r>
              <a:rPr lang="ru-RU" i="1" dirty="0" err="1" smtClean="0">
                <a:latin typeface="Book Antiqua" panose="02040602050305030304" pitchFamily="18" charset="0"/>
              </a:rPr>
              <a:t>форми</a:t>
            </a:r>
            <a:r>
              <a:rPr lang="ru-RU" i="1" dirty="0" smtClean="0">
                <a:latin typeface="Book Antiqua" panose="02040602050305030304" pitchFamily="18" charset="0"/>
              </a:rPr>
              <a:t> </a:t>
            </a:r>
            <a:r>
              <a:rPr lang="ru-RU" i="1" dirty="0" err="1" smtClean="0">
                <a:latin typeface="Book Antiqua" panose="02040602050305030304" pitchFamily="18" charset="0"/>
              </a:rPr>
              <a:t>подання</a:t>
            </a:r>
            <a:r>
              <a:rPr lang="ru-RU" i="1" dirty="0" smtClean="0">
                <a:latin typeface="Book Antiqua" panose="02040602050305030304" pitchFamily="18" charset="0"/>
              </a:rPr>
              <a:t> </a:t>
            </a:r>
            <a:r>
              <a:rPr lang="ru-RU" i="1" dirty="0" err="1" smtClean="0">
                <a:latin typeface="Book Antiqua" panose="02040602050305030304" pitchFamily="18" charset="0"/>
              </a:rPr>
              <a:t>документів</a:t>
            </a:r>
            <a:r>
              <a:rPr lang="ru-RU" i="1" dirty="0" smtClean="0">
                <a:latin typeface="Book Antiqua" panose="02040602050305030304" pitchFamily="18" charset="0"/>
              </a:rPr>
              <a:t> </a:t>
            </a:r>
            <a:r>
              <a:rPr lang="ru-RU" i="1" dirty="0" err="1" smtClean="0">
                <a:latin typeface="Book Antiqua" panose="02040602050305030304" pitchFamily="18" charset="0"/>
              </a:rPr>
              <a:t>будуть</a:t>
            </a:r>
            <a:r>
              <a:rPr lang="ru-RU" i="1" dirty="0" smtClean="0">
                <a:latin typeface="Book Antiqua" panose="02040602050305030304" pitchFamily="18" charset="0"/>
              </a:rPr>
              <a:t> </a:t>
            </a:r>
            <a:r>
              <a:rPr lang="ru-RU" i="1" dirty="0" err="1" smtClean="0">
                <a:latin typeface="Book Antiqua" panose="02040602050305030304" pitchFamily="18" charset="0"/>
              </a:rPr>
              <a:t>розглядатись</a:t>
            </a:r>
            <a:r>
              <a:rPr lang="ru-RU" i="1" dirty="0" smtClean="0">
                <a:latin typeface="Book Antiqua" panose="02040602050305030304" pitchFamily="18" charset="0"/>
              </a:rPr>
              <a:t> </a:t>
            </a:r>
            <a:r>
              <a:rPr lang="ru-RU" i="1" dirty="0" err="1" smtClean="0">
                <a:latin typeface="Book Antiqua" panose="02040602050305030304" pitchFamily="18" charset="0"/>
              </a:rPr>
              <a:t>Національною</a:t>
            </a:r>
            <a:r>
              <a:rPr lang="ru-RU" i="1" dirty="0" smtClean="0">
                <a:latin typeface="Book Antiqua" panose="02040602050305030304" pitchFamily="18" charset="0"/>
              </a:rPr>
              <a:t> Радою</a:t>
            </a:r>
            <a:endParaRPr lang="uk-UA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497648" y="582146"/>
            <a:ext cx="10183814" cy="140053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Book Antiqua" panose="02040602050305030304" pitchFamily="18" charset="0"/>
              </a:rPr>
              <a:t>СВОБОДА ДІЯЛЬНОСТІ У СФЕРІ АУДІОВІЗУАЛЬНИХ ПОСЛУГ</a:t>
            </a:r>
            <a:endParaRPr lang="uk-UA" sz="32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5" y="2090736"/>
            <a:ext cx="9357553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uk-UA" dirty="0">
                <a:latin typeface="Book Antiqua" panose="02040602050305030304" pitchFamily="18" charset="0"/>
              </a:rPr>
              <a:t>Не допускається незаконне втручання у діяльність суб’єктів надання аудіовізуальної послуги та ретрансляторів з боку державних органів, органів місцевого самоврядування, громадських об’єднань, політичних партій, власників відповідних суб’єктів, будь-яких інших фізичних та юридичних осіб.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>
                <a:latin typeface="Book Antiqua" panose="02040602050305030304" pitchFamily="18" charset="0"/>
              </a:rPr>
              <a:t>На території України не обмежується приймання чи ретрансляція програм і передач, які походять з країн, що є сторонами Європейської конвенції про транскордонне телебачення чи державами-членами Європейського Союзу, а також інших програм і передач, зміст яких відповідає вимогам Європейської конвенції про транскордонне телебачення або Директиви 2010/13/ЄС про аудіовізуальні медіа послуги, крім випадків та в порядку, передбаченими цим Законом.</a:t>
            </a:r>
          </a:p>
          <a:p>
            <a:pPr marL="0" indent="0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0857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196851" y="448236"/>
            <a:ext cx="10183814" cy="140053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Book Antiqua" panose="02040602050305030304" pitchFamily="18" charset="0"/>
              </a:rPr>
              <a:t>СВОБОДА ДІЯЛЬНОСТІ У СФЕРІ АУДІОВІЗУАЛЬНИХ ПОСЛУГ</a:t>
            </a:r>
            <a:endParaRPr lang="uk-UA" sz="32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57400"/>
            <a:ext cx="891464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uk-UA" dirty="0">
                <a:latin typeface="Book Antiqua" panose="02040602050305030304" pitchFamily="18" charset="0"/>
              </a:rPr>
              <a:t>У разі порушення законодавства України у програмах, передачах, які походять з-поза меж України, Національна рада України з питань телебачення і радіомовлення (далі – Національна рада) здійснює заходи, передбачені Європейською конвенцією про транскордонне телебачення, іншими міжнародними договорами України та цим Законом.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>
                <a:latin typeface="Book Antiqua" panose="02040602050305030304" pitchFamily="18" charset="0"/>
              </a:rPr>
              <a:t>Забороняється визначати перелік адаптованих програм, передач, які дозволені до ретрансляції на території України.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>
                <a:latin typeface="Book Antiqua" panose="02040602050305030304" pitchFamily="18" charset="0"/>
              </a:rPr>
              <a:t>Національна рада проводить у порядку, визначеному цим Законом, реєстрацію програм, які походять з країн, що не є сторонами Європейської конвенції про транскордонне телебачення чи державами-членами Європейського Союзу, та плануються до ретрансляції на території України.</a:t>
            </a:r>
          </a:p>
          <a:p>
            <a:pPr marL="0" indent="0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0759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50" y="577708"/>
            <a:ext cx="8882062" cy="54278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Book Antiqua" panose="02040602050305030304" pitchFamily="18" charset="0"/>
              </a:rPr>
              <a:t>ПРОБЛЕМНІ ПИТАННЯ </a:t>
            </a:r>
            <a:endParaRPr lang="uk-UA" sz="32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47203"/>
            <a:ext cx="8524875" cy="1791995"/>
          </a:xfrm>
        </p:spPr>
        <p:txBody>
          <a:bodyPr>
            <a:noAutofit/>
          </a:bodyPr>
          <a:lstStyle/>
          <a:p>
            <a:pPr marL="185738" indent="-185738">
              <a:buNone/>
            </a:pPr>
            <a:r>
              <a:rPr lang="en-US" sz="2000" dirty="0">
                <a:solidFill>
                  <a:schemeClr val="accent1"/>
                </a:solidFill>
                <a:latin typeface="Book Antiqua" panose="02040602050305030304" pitchFamily="18" charset="0"/>
                <a:ea typeface="+mj-ea"/>
                <a:cs typeface="+mj-cs"/>
              </a:rPr>
              <a:t>I. </a:t>
            </a:r>
            <a:r>
              <a:rPr lang="uk-UA" b="1" dirty="0" smtClean="0">
                <a:latin typeface="Book Antiqua" panose="02040602050305030304" pitchFamily="18" charset="0"/>
              </a:rPr>
              <a:t>Універсальна </a:t>
            </a:r>
            <a:r>
              <a:rPr lang="uk-UA" b="1" dirty="0">
                <a:latin typeface="Book Antiqua" panose="02040602050305030304" pitchFamily="18" charset="0"/>
              </a:rPr>
              <a:t>аудіовізуальна </a:t>
            </a:r>
            <a:r>
              <a:rPr lang="uk-UA" b="1" dirty="0" smtClean="0">
                <a:latin typeface="Book Antiqua" panose="02040602050305030304" pitchFamily="18" charset="0"/>
              </a:rPr>
              <a:t>послуга </a:t>
            </a:r>
            <a:r>
              <a:rPr lang="uk-UA" dirty="0" smtClean="0">
                <a:latin typeface="Book Antiqua" panose="02040602050305030304" pitchFamily="18" charset="0"/>
              </a:rPr>
              <a:t>(УАП). До складу УАП пропонується внести:</a:t>
            </a:r>
          </a:p>
          <a:p>
            <a:pPr marL="714375" indent="-357188">
              <a:buFont typeface="Wingdings" panose="05000000000000000000" pitchFamily="2" charset="2"/>
              <a:buChar char="v"/>
            </a:pPr>
            <a:r>
              <a:rPr lang="uk-UA" dirty="0" smtClean="0">
                <a:latin typeface="Book Antiqua" panose="02040602050305030304" pitchFamily="18" charset="0"/>
              </a:rPr>
              <a:t>програми </a:t>
            </a:r>
            <a:r>
              <a:rPr lang="uk-UA" dirty="0">
                <a:latin typeface="Book Antiqua" panose="02040602050305030304" pitchFamily="18" charset="0"/>
              </a:rPr>
              <a:t>Національної суспільної телерадіокомпанії </a:t>
            </a:r>
            <a:r>
              <a:rPr lang="uk-UA" dirty="0" smtClean="0">
                <a:latin typeface="Book Antiqua" panose="02040602050305030304" pitchFamily="18" charset="0"/>
              </a:rPr>
              <a:t>України;</a:t>
            </a:r>
            <a:endParaRPr lang="uk-UA" dirty="0">
              <a:latin typeface="Book Antiqua" panose="02040602050305030304" pitchFamily="18" charset="0"/>
            </a:endParaRPr>
          </a:p>
          <a:p>
            <a:pPr marL="714375" indent="-357188">
              <a:buFont typeface="Wingdings" panose="05000000000000000000" pitchFamily="2" charset="2"/>
              <a:buChar char="v"/>
            </a:pPr>
            <a:r>
              <a:rPr lang="uk-UA" dirty="0" smtClean="0">
                <a:latin typeface="Book Antiqua" panose="02040602050305030304" pitchFamily="18" charset="0"/>
              </a:rPr>
              <a:t>місцевого </a:t>
            </a:r>
            <a:r>
              <a:rPr lang="uk-UA" dirty="0">
                <a:latin typeface="Book Antiqua" panose="02040602050305030304" pitchFamily="18" charset="0"/>
              </a:rPr>
              <a:t>громадського </a:t>
            </a:r>
            <a:r>
              <a:rPr lang="uk-UA" dirty="0" smtClean="0">
                <a:latin typeface="Book Antiqua" panose="02040602050305030304" pitchFamily="18" charset="0"/>
              </a:rPr>
              <a:t>мовлення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uk-UA" dirty="0" smtClean="0">
                <a:latin typeface="Book Antiqua" panose="02040602050305030304" pitchFamily="18" charset="0"/>
              </a:rPr>
              <a:t>та/або </a:t>
            </a:r>
            <a:endParaRPr lang="uk-UA" dirty="0">
              <a:latin typeface="Book Antiqua" panose="02040602050305030304" pitchFamily="18" charset="0"/>
            </a:endParaRPr>
          </a:p>
          <a:p>
            <a:pPr marL="714375" indent="-357188">
              <a:buFont typeface="Wingdings" panose="05000000000000000000" pitchFamily="2" charset="2"/>
              <a:buChar char="v"/>
            </a:pPr>
            <a:r>
              <a:rPr lang="uk-UA" dirty="0" smtClean="0">
                <a:latin typeface="Book Antiqua" panose="02040602050305030304" pitchFamily="18" charset="0"/>
              </a:rPr>
              <a:t>програми </a:t>
            </a:r>
            <a:r>
              <a:rPr lang="uk-UA" dirty="0">
                <a:latin typeface="Book Antiqua" panose="02040602050305030304" pitchFamily="18" charset="0"/>
              </a:rPr>
              <a:t>ефірного мовлення місцевої та регіональної категорій мовлення, </a:t>
            </a:r>
            <a:r>
              <a:rPr lang="uk-UA" dirty="0" smtClean="0">
                <a:latin typeface="Book Antiqua" panose="02040602050305030304" pitchFamily="18" charset="0"/>
              </a:rPr>
              <a:t>	які </a:t>
            </a:r>
            <a:r>
              <a:rPr lang="uk-UA" dirty="0">
                <a:latin typeface="Book Antiqua" panose="02040602050305030304" pitchFamily="18" charset="0"/>
              </a:rPr>
              <a:t>технічно приймаються на території розташування відповідної мережі</a:t>
            </a:r>
            <a:r>
              <a:rPr lang="uk-UA" dirty="0" smtClean="0">
                <a:latin typeface="Book Antiqua" panose="0204060205030503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endParaRPr lang="uk-UA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50" y="577708"/>
            <a:ext cx="8882062" cy="54278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Book Antiqua" panose="02040602050305030304" pitchFamily="18" charset="0"/>
              </a:rPr>
              <a:t>ПРОБЛЕМНІ ПИТАННЯ </a:t>
            </a:r>
            <a:endParaRPr lang="uk-UA" sz="3200" dirty="0">
              <a:latin typeface="Book Antiqua" panose="02040602050305030304" pitchFamily="18" charset="0"/>
            </a:endParaRPr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352441" y="1531462"/>
            <a:ext cx="8866716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AutoNum type="romanUcPeriod" startAt="2"/>
            </a:pPr>
            <a:r>
              <a:rPr lang="uk-UA" b="1" dirty="0" smtClean="0">
                <a:latin typeface="Book Antiqua" panose="02040602050305030304" pitchFamily="18" charset="0"/>
              </a:rPr>
              <a:t>  Ретрансляція </a:t>
            </a:r>
            <a:r>
              <a:rPr lang="uk-UA" b="1" dirty="0">
                <a:latin typeface="Book Antiqua" panose="02040602050305030304" pitchFamily="18" charset="0"/>
              </a:rPr>
              <a:t>та списки адаптованих телеканалів </a:t>
            </a:r>
          </a:p>
          <a:p>
            <a:pPr marL="714375" indent="-357188" algn="just">
              <a:buFont typeface="Wingdings" panose="05000000000000000000" pitchFamily="2" charset="2"/>
              <a:buChar char="v"/>
            </a:pPr>
            <a:r>
              <a:rPr lang="ru-RU" dirty="0" err="1">
                <a:latin typeface="Book Antiqua" panose="02040602050305030304" pitchFamily="18" charset="0"/>
              </a:rPr>
              <a:t>Передбачається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ru-RU" dirty="0" err="1">
                <a:latin typeface="Book Antiqua" panose="02040602050305030304" pitchFamily="18" charset="0"/>
              </a:rPr>
              <a:t>що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ретрансляція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аудіовізуальних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послуг</a:t>
            </a:r>
            <a:r>
              <a:rPr lang="ru-RU" dirty="0">
                <a:latin typeface="Book Antiqua" panose="02040602050305030304" pitchFamily="18" charset="0"/>
              </a:rPr>
              <a:t> на </a:t>
            </a:r>
            <a:r>
              <a:rPr lang="ru-RU" dirty="0" err="1">
                <a:latin typeface="Book Antiqua" panose="02040602050305030304" pitchFamily="18" charset="0"/>
              </a:rPr>
              <a:t>території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України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може</a:t>
            </a:r>
            <a:r>
              <a:rPr lang="ru-RU" dirty="0">
                <a:latin typeface="Book Antiqua" panose="02040602050305030304" pitchFamily="18" charset="0"/>
              </a:rPr>
              <a:t> бути </a:t>
            </a:r>
            <a:r>
              <a:rPr lang="ru-RU" dirty="0" err="1">
                <a:latin typeface="Book Antiqua" panose="02040602050305030304" pitchFamily="18" charset="0"/>
              </a:rPr>
              <a:t>обмежена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чи</a:t>
            </a:r>
            <a:r>
              <a:rPr lang="ru-RU" dirty="0">
                <a:latin typeface="Book Antiqua" panose="02040602050305030304" pitchFamily="18" charset="0"/>
              </a:rPr>
              <a:t> заборонена </a:t>
            </a:r>
            <a:r>
              <a:rPr lang="ru-RU" dirty="0" err="1">
                <a:latin typeface="Book Antiqua" panose="02040602050305030304" pitchFamily="18" charset="0"/>
              </a:rPr>
              <a:t>лише</a:t>
            </a:r>
            <a:r>
              <a:rPr lang="ru-RU" dirty="0">
                <a:latin typeface="Book Antiqua" panose="02040602050305030304" pitchFamily="18" charset="0"/>
              </a:rPr>
              <a:t> за </a:t>
            </a:r>
            <a:r>
              <a:rPr lang="ru-RU" dirty="0" err="1">
                <a:latin typeface="Book Antiqua" panose="02040602050305030304" pitchFamily="18" charset="0"/>
              </a:rPr>
              <a:t>рішенням</a:t>
            </a:r>
            <a:r>
              <a:rPr lang="ru-RU" dirty="0">
                <a:latin typeface="Book Antiqua" panose="02040602050305030304" pitchFamily="18" charset="0"/>
              </a:rPr>
              <a:t> суду, </a:t>
            </a:r>
            <a:r>
              <a:rPr lang="uk-UA" dirty="0">
                <a:latin typeface="Book Antiqua" panose="02040602050305030304" pitchFamily="18" charset="0"/>
              </a:rPr>
              <a:t>однак НР ретельно вивчає дане питання з урахуванням кращої європейської </a:t>
            </a:r>
            <a:r>
              <a:rPr lang="uk-UA" dirty="0" smtClean="0">
                <a:latin typeface="Book Antiqua" panose="02040602050305030304" pitchFamily="18" charset="0"/>
              </a:rPr>
              <a:t>практики</a:t>
            </a:r>
            <a:r>
              <a:rPr lang="en-US" dirty="0">
                <a:latin typeface="Book Antiqua" panose="02040602050305030304" pitchFamily="18" charset="0"/>
              </a:rPr>
              <a:t>;</a:t>
            </a:r>
            <a:endParaRPr lang="uk-UA" dirty="0">
              <a:latin typeface="Book Antiqua" panose="02040602050305030304" pitchFamily="18" charset="0"/>
            </a:endParaRPr>
          </a:p>
          <a:p>
            <a:pPr marL="714375" lvl="0" indent="-357188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latin typeface="Book Antiqua" panose="02040602050305030304" pitchFamily="18" charset="0"/>
              </a:rPr>
              <a:t>Що робити з каналами, які транслюються за межами України, зміст  яких не відповідає нашому законодавству та </a:t>
            </a:r>
            <a:r>
              <a:rPr lang="uk-UA" altLang="uk-UA" dirty="0" smtClean="0">
                <a:latin typeface="Book Antiqua" panose="02040602050305030304" pitchFamily="18" charset="0"/>
              </a:rPr>
              <a:t>Європейській </a:t>
            </a:r>
            <a:r>
              <a:rPr lang="uk-UA" altLang="uk-UA" dirty="0">
                <a:latin typeface="Book Antiqua" panose="02040602050305030304" pitchFamily="18" charset="0"/>
              </a:rPr>
              <a:t>к</a:t>
            </a:r>
            <a:r>
              <a:rPr lang="uk-UA" dirty="0" smtClean="0">
                <a:latin typeface="Book Antiqua" panose="02040602050305030304" pitchFamily="18" charset="0"/>
              </a:rPr>
              <a:t>онвенції </a:t>
            </a:r>
            <a:r>
              <a:rPr lang="uk-UA" altLang="uk-UA" dirty="0" smtClean="0">
                <a:latin typeface="Book Antiqua" panose="02040602050305030304" pitchFamily="18" charset="0"/>
              </a:rPr>
              <a:t>про </a:t>
            </a:r>
            <a:r>
              <a:rPr lang="uk-UA" altLang="uk-UA" dirty="0">
                <a:latin typeface="Book Antiqua" panose="02040602050305030304" pitchFamily="18" charset="0"/>
              </a:rPr>
              <a:t>транскордонне </a:t>
            </a:r>
            <a:r>
              <a:rPr lang="uk-UA" altLang="uk-UA" dirty="0" smtClean="0">
                <a:latin typeface="Book Antiqua" panose="02040602050305030304" pitchFamily="18" charset="0"/>
              </a:rPr>
              <a:t>телебачення? (приклад)</a:t>
            </a:r>
            <a:endParaRPr lang="en-US" altLang="uk-UA" dirty="0" smtClean="0">
              <a:latin typeface="Book Antiqua" panose="02040602050305030304" pitchFamily="18" charset="0"/>
            </a:endParaRPr>
          </a:p>
          <a:p>
            <a:pPr marL="714375" lvl="0" indent="-357188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uk-UA" altLang="uk-UA" dirty="0">
              <a:latin typeface="Book Antiqua" panose="02040602050305030304" pitchFamily="18" charset="0"/>
            </a:endParaRPr>
          </a:p>
          <a:p>
            <a:endParaRPr lang="uk-UA" b="1" dirty="0">
              <a:latin typeface="Book Antiqua" panose="0204060205030503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779172" y="4168736"/>
            <a:ext cx="406534" cy="62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17" y="4786981"/>
            <a:ext cx="2546285" cy="158137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74" y="4935055"/>
            <a:ext cx="908856" cy="1120021"/>
          </a:xfrm>
          <a:prstGeom prst="rect">
            <a:avLst/>
          </a:prstGeom>
        </p:spPr>
      </p:pic>
      <p:sp>
        <p:nvSpPr>
          <p:cNvPr id="13" name="Стрелка вправо 12"/>
          <p:cNvSpPr/>
          <p:nvPr/>
        </p:nvSpPr>
        <p:spPr>
          <a:xfrm>
            <a:off x="2121691" y="5386623"/>
            <a:ext cx="507207" cy="191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право 13"/>
          <p:cNvSpPr/>
          <p:nvPr/>
        </p:nvSpPr>
        <p:spPr>
          <a:xfrm>
            <a:off x="3617530" y="5399541"/>
            <a:ext cx="507207" cy="191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904" y="4943729"/>
            <a:ext cx="1079801" cy="885788"/>
          </a:xfrm>
          <a:prstGeom prst="rect">
            <a:avLst/>
          </a:prstGeom>
        </p:spPr>
      </p:pic>
      <p:sp>
        <p:nvSpPr>
          <p:cNvPr id="16" name="Стрелка вправо 15"/>
          <p:cNvSpPr/>
          <p:nvPr/>
        </p:nvSpPr>
        <p:spPr>
          <a:xfrm>
            <a:off x="5152469" y="5386623"/>
            <a:ext cx="507207" cy="191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582" y="4734210"/>
            <a:ext cx="2250696" cy="14368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065" y="5042378"/>
            <a:ext cx="1519840" cy="854910"/>
          </a:xfrm>
          <a:prstGeom prst="rect">
            <a:avLst/>
          </a:prstGeom>
        </p:spPr>
      </p:pic>
      <p:sp>
        <p:nvSpPr>
          <p:cNvPr id="19" name="Стрелка вправо 18"/>
          <p:cNvSpPr/>
          <p:nvPr/>
        </p:nvSpPr>
        <p:spPr>
          <a:xfrm>
            <a:off x="7306071" y="5331846"/>
            <a:ext cx="507207" cy="191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505" y="5317719"/>
            <a:ext cx="521207" cy="38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50" y="577708"/>
            <a:ext cx="8882062" cy="54278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Book Antiqua" panose="02040602050305030304" pitchFamily="18" charset="0"/>
              </a:rPr>
              <a:t>ПРОБЛЕМНІ ПИТАННЯ </a:t>
            </a:r>
            <a:endParaRPr lang="uk-UA" sz="3200" dirty="0">
              <a:latin typeface="Book Antiqua" panose="02040602050305030304" pitchFamily="18" charset="0"/>
            </a:endParaRPr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595328" y="1445737"/>
            <a:ext cx="886671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Book Antiqua" panose="02040602050305030304" pitchFamily="18" charset="0"/>
                <a:ea typeface="+mj-ea"/>
                <a:cs typeface="+mj-cs"/>
              </a:rPr>
              <a:t>III.</a:t>
            </a:r>
            <a:r>
              <a:rPr lang="uk-UA" dirty="0">
                <a:solidFill>
                  <a:schemeClr val="accent1"/>
                </a:solidFill>
                <a:latin typeface="Book Antiqua" panose="02040602050305030304" pitchFamily="18" charset="0"/>
                <a:ea typeface="+mj-ea"/>
                <a:cs typeface="+mj-cs"/>
              </a:rPr>
              <a:t>  </a:t>
            </a:r>
            <a:r>
              <a:rPr lang="uk-UA" b="1" dirty="0" smtClean="0">
                <a:latin typeface="Book Antiqua" panose="02040602050305030304" pitchFamily="18" charset="0"/>
              </a:rPr>
              <a:t>НЕЗАЛЕЖНІСТЬ РЕГУЛЯТОРА</a:t>
            </a:r>
            <a:endParaRPr lang="uk-UA" b="1" dirty="0">
              <a:latin typeface="Book Antiqua" panose="02040602050305030304" pitchFamily="18" charset="0"/>
            </a:endParaRPr>
          </a:p>
          <a:p>
            <a:pPr marL="357187" lvl="0" indent="0" algn="just">
              <a:buClr>
                <a:schemeClr val="accent1"/>
              </a:buClr>
              <a:buNone/>
            </a:pPr>
            <a:r>
              <a:rPr lang="uk-UA" dirty="0" smtClean="0">
                <a:latin typeface="Book Antiqua" panose="02040602050305030304" pitchFamily="18" charset="0"/>
              </a:rPr>
              <a:t>Необхідність визначення – що таке незалежність для регулятора, що проявляється у наступному: </a:t>
            </a:r>
          </a:p>
          <a:p>
            <a:pPr marL="714375" lvl="0" indent="-357188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latin typeface="Book Antiqua" panose="02040602050305030304" pitchFamily="18" charset="0"/>
              </a:rPr>
              <a:t>прийняття рішень;</a:t>
            </a:r>
          </a:p>
          <a:p>
            <a:pPr marL="714375" lvl="0" indent="-357188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uk-UA" altLang="uk-UA" dirty="0">
                <a:latin typeface="Book Antiqua" panose="02040602050305030304" pitchFamily="18" charset="0"/>
              </a:rPr>
              <a:t>с</a:t>
            </a:r>
            <a:r>
              <a:rPr lang="uk-UA" altLang="uk-UA" dirty="0" smtClean="0">
                <a:latin typeface="Book Antiqua" panose="02040602050305030304" pitchFamily="18" charset="0"/>
              </a:rPr>
              <a:t>трок повноважень;</a:t>
            </a:r>
          </a:p>
          <a:p>
            <a:pPr marL="714375" lvl="0" indent="-357188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uk-UA" altLang="uk-UA" dirty="0">
                <a:latin typeface="Book Antiqua" panose="02040602050305030304" pitchFamily="18" charset="0"/>
              </a:rPr>
              <a:t>н</a:t>
            </a:r>
            <a:r>
              <a:rPr lang="uk-UA" altLang="uk-UA" dirty="0" smtClean="0">
                <a:latin typeface="Book Antiqua" panose="02040602050305030304" pitchFamily="18" charset="0"/>
              </a:rPr>
              <a:t>еможливість відкликання з посади членів НР органом який призначає (ВР/Президент України) окрім випадків передбачених законодавством</a:t>
            </a:r>
            <a:endParaRPr lang="en-US" altLang="uk-UA" dirty="0" smtClean="0">
              <a:latin typeface="Book Antiqua" panose="02040602050305030304" pitchFamily="18" charset="0"/>
            </a:endParaRPr>
          </a:p>
          <a:p>
            <a:pPr marL="714375" lvl="0" indent="-357188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uk-UA" altLang="uk-UA" dirty="0" smtClean="0">
                <a:latin typeface="Book Antiqua" panose="02040602050305030304" pitchFamily="18" charset="0"/>
              </a:rPr>
              <a:t>Фінансування Національної Ради</a:t>
            </a:r>
            <a:endParaRPr lang="uk-UA" altLang="uk-UA" dirty="0">
              <a:latin typeface="Book Antiqua" panose="02040602050305030304" pitchFamily="18" charset="0"/>
            </a:endParaRPr>
          </a:p>
          <a:p>
            <a:endParaRPr lang="uk-UA" b="1" dirty="0">
              <a:latin typeface="Book Antiqua" panose="0204060205030503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86" y="4606495"/>
            <a:ext cx="4484724" cy="1770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691172" y="5029973"/>
            <a:ext cx="3262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РЕГУЛЯТОР ПОВИНЕН БУТИ НЕЗАЛЕЖНИМ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81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543" y="343423"/>
            <a:ext cx="8939212" cy="5471589"/>
          </a:xfrm>
        </p:spPr>
        <p:txBody>
          <a:bodyPr/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THANK YOU FOR YOUR </a:t>
            </a:r>
            <a:r>
              <a:rPr lang="en-US" dirty="0" smtClean="0">
                <a:latin typeface="Book Antiqua" panose="02040602050305030304" pitchFamily="18" charset="0"/>
              </a:rPr>
              <a:t>KIND ATTENTION,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MY </a:t>
            </a:r>
            <a:r>
              <a:rPr lang="en-US" dirty="0" smtClean="0">
                <a:latin typeface="Book Antiqua" panose="02040602050305030304" pitchFamily="18" charset="0"/>
              </a:rPr>
              <a:t>FRIENDS</a:t>
            </a:r>
            <a:r>
              <a:rPr lang="en-US" b="1" dirty="0" smtClean="0">
                <a:latin typeface="Book Antiqua" panose="02040602050305030304" pitchFamily="18" charset="0"/>
              </a:rPr>
              <a:t/>
            </a:r>
            <a:br>
              <a:rPr lang="en-US" b="1" dirty="0" smtClean="0">
                <a:latin typeface="Book Antiqua" panose="02040602050305030304" pitchFamily="18" charset="0"/>
              </a:rPr>
            </a:br>
            <a:r>
              <a:rPr lang="en-US" b="1" dirty="0" smtClean="0">
                <a:latin typeface="Book Antiqua" panose="02040602050305030304" pitchFamily="18" charset="0"/>
              </a:rPr>
              <a:t/>
            </a:r>
            <a:br>
              <a:rPr lang="en-US" b="1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  </a:t>
            </a:r>
            <a:r>
              <a:rPr lang="en-US" dirty="0" smtClean="0">
                <a:latin typeface="Book Antiqua" panose="02040602050305030304" pitchFamily="18" charset="0"/>
              </a:rPr>
              <a:t>KEEP CALM</a:t>
            </a:r>
            <a:r>
              <a:rPr lang="uk-UA" dirty="0" smtClean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AND 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  </a:t>
            </a:r>
            <a:r>
              <a:rPr lang="en-US" u="sng" dirty="0" smtClean="0">
                <a:latin typeface="Book Antiqua" panose="02040602050305030304" pitchFamily="18" charset="0"/>
              </a:rPr>
              <a:t>SELF-</a:t>
            </a:r>
            <a:r>
              <a:rPr lang="en-US" u="sng" dirty="0" smtClean="0">
                <a:latin typeface="Book Antiqua" panose="02040602050305030304" pitchFamily="18" charset="0"/>
              </a:rPr>
              <a:t>REGULATE</a:t>
            </a:r>
            <a:br>
              <a:rPr lang="en-US" u="sng" dirty="0" smtClean="0">
                <a:latin typeface="Book Antiqua" panose="02040602050305030304" pitchFamily="18" charset="0"/>
              </a:rPr>
            </a:br>
            <a:endParaRPr lang="ru-RU" u="sng" dirty="0">
              <a:latin typeface="Book Antiqua" panose="0204060205030503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02467" y="5525787"/>
            <a:ext cx="8715375" cy="90011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>
                <a:latin typeface="Book Antiqua" panose="02040602050305030304" pitchFamily="18" charset="0"/>
              </a:rPr>
              <a:t>  04</a:t>
            </a:r>
            <a:r>
              <a:rPr lang="ru-RU" dirty="0" smtClean="0">
                <a:latin typeface="Book Antiqua" panose="02040602050305030304" pitchFamily="18" charset="0"/>
              </a:rPr>
              <a:t> </a:t>
            </a:r>
            <a:r>
              <a:rPr lang="uk-UA" dirty="0" smtClean="0">
                <a:latin typeface="Book Antiqua" panose="02040602050305030304" pitchFamily="18" charset="0"/>
              </a:rPr>
              <a:t>вересня </a:t>
            </a:r>
            <a:r>
              <a:rPr lang="ru-RU" dirty="0" smtClean="0">
                <a:latin typeface="Book Antiqua" panose="02040602050305030304" pitchFamily="18" charset="0"/>
              </a:rPr>
              <a:t>2015 року</a:t>
            </a:r>
          </a:p>
          <a:p>
            <a:pPr algn="ctr">
              <a:buNone/>
            </a:pPr>
            <a:r>
              <a:rPr lang="ru-RU" i="1" dirty="0" smtClean="0">
                <a:latin typeface="Book Antiqua" panose="02040602050305030304" pitchFamily="18" charset="0"/>
              </a:rPr>
              <a:t> </a:t>
            </a:r>
            <a:r>
              <a:rPr lang="ru-RU" i="1" dirty="0" err="1" smtClean="0">
                <a:latin typeface="Book Antiqua" panose="02040602050305030304" pitchFamily="18" charset="0"/>
              </a:rPr>
              <a:t>Дякую</a:t>
            </a:r>
            <a:r>
              <a:rPr lang="ru-RU" i="1" dirty="0" smtClean="0">
                <a:latin typeface="Book Antiqua" panose="02040602050305030304" pitchFamily="18" charset="0"/>
              </a:rPr>
              <a:t> за </a:t>
            </a:r>
            <a:r>
              <a:rPr lang="ru-RU" i="1" dirty="0" err="1" smtClean="0">
                <a:latin typeface="Book Antiqua" panose="02040602050305030304" pitchFamily="18" charset="0"/>
              </a:rPr>
              <a:t>увагу</a:t>
            </a:r>
            <a:endParaRPr lang="ru-RU" i="1" dirty="0"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062" y="3776302"/>
            <a:ext cx="2730500" cy="1305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507" y="497899"/>
            <a:ext cx="7498080" cy="7065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 Antiqua" panose="02040602050305030304" pitchFamily="18" charset="0"/>
              </a:rPr>
              <a:t>ПРОЕКТ</a:t>
            </a:r>
            <a:r>
              <a:rPr lang="ru-RU" dirty="0" smtClean="0">
                <a:latin typeface="Book Antiqua" panose="02040602050305030304" pitchFamily="18" charset="0"/>
              </a:rPr>
              <a:t> 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99311" y="1559504"/>
            <a:ext cx="8901113" cy="4741284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Book Antiqua" panose="02040602050305030304" pitchFamily="18" charset="0"/>
              </a:rPr>
              <a:t>Підготовлено</a:t>
            </a:r>
            <a:r>
              <a:rPr lang="ru-RU" sz="2000" dirty="0">
                <a:latin typeface="Book Antiqua" panose="02040602050305030304" pitchFamily="18" charset="0"/>
              </a:rPr>
              <a:t> за </a:t>
            </a:r>
            <a:r>
              <a:rPr lang="ru-RU" sz="2000" dirty="0" err="1">
                <a:latin typeface="Book Antiqua" panose="02040602050305030304" pitchFamily="18" charset="0"/>
              </a:rPr>
              <a:t>підтримки</a:t>
            </a:r>
            <a:r>
              <a:rPr lang="ru-RU" sz="2000" dirty="0">
                <a:latin typeface="Book Antiqua" panose="02040602050305030304" pitchFamily="18" charset="0"/>
              </a:rPr>
              <a:t> Проекту Ради </a:t>
            </a:r>
            <a:r>
              <a:rPr lang="ru-RU" sz="2000" dirty="0" err="1">
                <a:latin typeface="Book Antiqua" panose="02040602050305030304" pitchFamily="18" charset="0"/>
              </a:rPr>
              <a:t>Європи</a:t>
            </a:r>
            <a:r>
              <a:rPr lang="ru-RU" sz="2000" dirty="0">
                <a:latin typeface="Book Antiqua" panose="02040602050305030304" pitchFamily="18" charset="0"/>
              </a:rPr>
              <a:t> / </a:t>
            </a:r>
            <a:r>
              <a:rPr lang="ru-RU" sz="2000" dirty="0" err="1">
                <a:latin typeface="Book Antiqua" panose="02040602050305030304" pitchFamily="18" charset="0"/>
              </a:rPr>
              <a:t>Європейського</a:t>
            </a:r>
            <a:r>
              <a:rPr lang="ru-RU" sz="2000" dirty="0">
                <a:latin typeface="Book Antiqua" panose="02040602050305030304" pitchFamily="18" charset="0"/>
              </a:rPr>
              <a:t> Союзу "</a:t>
            </a:r>
            <a:r>
              <a:rPr lang="ru-RU" sz="2000" dirty="0" err="1">
                <a:latin typeface="Book Antiqua" panose="02040602050305030304" pitchFamily="18" charset="0"/>
              </a:rPr>
              <a:t>Сприяння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європейським</a:t>
            </a:r>
            <a:r>
              <a:rPr lang="ru-RU" sz="2000" dirty="0">
                <a:latin typeface="Book Antiqua" panose="02040602050305030304" pitchFamily="18" charset="0"/>
              </a:rPr>
              <a:t> стандартам в </a:t>
            </a:r>
            <a:r>
              <a:rPr lang="ru-RU" sz="2000" dirty="0" err="1">
                <a:latin typeface="Book Antiqua" panose="02040602050305030304" pitchFamily="18" charset="0"/>
              </a:rPr>
              <a:t>українському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медійному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середовищі</a:t>
            </a:r>
            <a:r>
              <a:rPr lang="ru-RU" sz="2000" dirty="0" smtClean="0">
                <a:latin typeface="Book Antiqua" panose="02040602050305030304" pitchFamily="18" charset="0"/>
              </a:rPr>
              <a:t>»</a:t>
            </a:r>
          </a:p>
          <a:p>
            <a:pPr algn="just"/>
            <a:r>
              <a:rPr lang="ru-RU" sz="2000" dirty="0">
                <a:latin typeface="Book Antiqua" panose="02040602050305030304" pitchFamily="18" charset="0"/>
              </a:rPr>
              <a:t>До складу </a:t>
            </a:r>
            <a:r>
              <a:rPr lang="ru-RU" sz="2000" dirty="0" err="1">
                <a:latin typeface="Book Antiqua" panose="02040602050305030304" pitchFamily="18" charset="0"/>
              </a:rPr>
              <a:t>робочої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групи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увійшли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народні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депутати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України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ru-RU" sz="2000" dirty="0" err="1">
                <a:latin typeface="Book Antiqua" panose="02040602050305030304" pitchFamily="18" charset="0"/>
              </a:rPr>
              <a:t>провідні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медіа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експерти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ru-RU" sz="2000" dirty="0" err="1">
                <a:latin typeface="Book Antiqua" panose="02040602050305030304" pitchFamily="18" charset="0"/>
              </a:rPr>
              <a:t>представники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громадськості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ru-RU" sz="2000" dirty="0" err="1">
                <a:latin typeface="Book Antiqua" panose="02040602050305030304" pitchFamily="18" charset="0"/>
              </a:rPr>
              <a:t>юридичних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фірм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ru-RU" sz="2000" dirty="0" err="1">
                <a:latin typeface="Book Antiqua" panose="02040602050305030304" pitchFamily="18" charset="0"/>
              </a:rPr>
              <a:t>які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практикують</a:t>
            </a:r>
            <a:r>
              <a:rPr lang="ru-RU" sz="2000" dirty="0">
                <a:latin typeface="Book Antiqua" panose="02040602050305030304" pitchFamily="18" charset="0"/>
              </a:rPr>
              <a:t> у </a:t>
            </a:r>
            <a:r>
              <a:rPr lang="ru-RU" sz="2000" dirty="0" err="1">
                <a:latin typeface="Book Antiqua" panose="02040602050305030304" pitchFamily="18" charset="0"/>
              </a:rPr>
              <a:t>сфері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медіа</a:t>
            </a:r>
            <a:r>
              <a:rPr lang="ru-RU" sz="2000" dirty="0">
                <a:latin typeface="Book Antiqua" panose="02040602050305030304" pitchFamily="18" charset="0"/>
              </a:rPr>
              <a:t> - </a:t>
            </a:r>
            <a:r>
              <a:rPr lang="ru-RU" sz="2000" dirty="0" err="1">
                <a:latin typeface="Book Antiqua" panose="02040602050305030304" pitchFamily="18" charset="0"/>
              </a:rPr>
              <a:t>близько</a:t>
            </a:r>
            <a:r>
              <a:rPr lang="ru-RU" sz="2000" dirty="0">
                <a:latin typeface="Book Antiqua" panose="02040602050305030304" pitchFamily="18" charset="0"/>
              </a:rPr>
              <a:t> 20 </a:t>
            </a:r>
            <a:r>
              <a:rPr lang="ru-RU" sz="2000" dirty="0" err="1">
                <a:latin typeface="Book Antiqua" panose="02040602050305030304" pitchFamily="18" charset="0"/>
              </a:rPr>
              <a:t>учасників</a:t>
            </a:r>
            <a:r>
              <a:rPr lang="ru-RU" sz="2000" dirty="0">
                <a:latin typeface="Book Antiqua" panose="02040602050305030304" pitchFamily="18" charset="0"/>
              </a:rPr>
              <a:t>. </a:t>
            </a:r>
            <a:r>
              <a:rPr lang="ru-RU" sz="2000" dirty="0" err="1">
                <a:latin typeface="Book Antiqua" panose="02040602050305030304" pitchFamily="18" charset="0"/>
              </a:rPr>
              <a:t>Активну</a:t>
            </a:r>
            <a:r>
              <a:rPr lang="ru-RU" sz="2000" dirty="0">
                <a:latin typeface="Book Antiqua" panose="02040602050305030304" pitchFamily="18" charset="0"/>
              </a:rPr>
              <a:t> участь у </a:t>
            </a:r>
            <a:r>
              <a:rPr lang="ru-RU" sz="2000" dirty="0" err="1">
                <a:latin typeface="Book Antiqua" panose="02040602050305030304" pitchFamily="18" charset="0"/>
              </a:rPr>
              <a:t>підготовці</a:t>
            </a:r>
            <a:r>
              <a:rPr lang="ru-RU" sz="2000" dirty="0">
                <a:latin typeface="Book Antiqua" panose="02040602050305030304" pitchFamily="18" charset="0"/>
              </a:rPr>
              <a:t> проекту взяли АППК, ІНАУ, ТПУ, НАМ, </a:t>
            </a:r>
            <a:r>
              <a:rPr lang="ru-RU" sz="2000" dirty="0" err="1">
                <a:latin typeface="Book Antiqua" panose="02040602050305030304" pitchFamily="18" charset="0"/>
              </a:rPr>
              <a:t>Нацрада</a:t>
            </a:r>
            <a:r>
              <a:rPr lang="ru-RU" sz="2000" dirty="0">
                <a:latin typeface="Book Antiqua" panose="02040602050305030304" pitchFamily="18" charset="0"/>
              </a:rPr>
              <a:t>, НКРЗІ, </a:t>
            </a:r>
            <a:r>
              <a:rPr lang="ru-RU" sz="2000" dirty="0" err="1">
                <a:latin typeface="Book Antiqua" panose="02040602050305030304" pitchFamily="18" charset="0"/>
              </a:rPr>
              <a:t>Держкомтелерадіо</a:t>
            </a:r>
            <a:r>
              <a:rPr lang="ru-RU" sz="2000" dirty="0">
                <a:latin typeface="Book Antiqua" panose="02040602050305030304" pitchFamily="18" charset="0"/>
              </a:rPr>
              <a:t>, Дмитро Котляр, як </a:t>
            </a:r>
            <a:r>
              <a:rPr lang="ru-RU" sz="2000" dirty="0" err="1">
                <a:latin typeface="Book Antiqua" panose="02040602050305030304" pitchFamily="18" charset="0"/>
              </a:rPr>
              <a:t>незалежний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експерт</a:t>
            </a:r>
            <a:r>
              <a:rPr lang="ru-RU" sz="2000" dirty="0">
                <a:latin typeface="Book Antiqua" panose="02040602050305030304" pitchFamily="18" charset="0"/>
              </a:rPr>
              <a:t> Ради </a:t>
            </a:r>
            <a:r>
              <a:rPr lang="ru-RU" sz="2000" dirty="0" err="1" smtClean="0">
                <a:latin typeface="Book Antiqua" panose="02040602050305030304" pitchFamily="18" charset="0"/>
              </a:rPr>
              <a:t>Європи</a:t>
            </a:r>
            <a:r>
              <a:rPr lang="ru-RU" sz="2000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Book Antiqua" panose="02040602050305030304" pitchFamily="18" charset="0"/>
              </a:rPr>
              <a:t>За </a:t>
            </a:r>
            <a:r>
              <a:rPr lang="ru-RU" sz="2000" dirty="0" err="1">
                <a:latin typeface="Book Antiqua" panose="02040602050305030304" pitchFamily="18" charset="0"/>
              </a:rPr>
              <a:t>майже</a:t>
            </a:r>
            <a:r>
              <a:rPr lang="ru-RU" sz="2000" dirty="0">
                <a:latin typeface="Book Antiqua" panose="02040602050305030304" pitchFamily="18" charset="0"/>
              </a:rPr>
              <a:t> 2 роки </a:t>
            </a:r>
            <a:r>
              <a:rPr lang="ru-RU" sz="2000" dirty="0" err="1">
                <a:latin typeface="Book Antiqua" panose="02040602050305030304" pitchFamily="18" charset="0"/>
              </a:rPr>
              <a:t>роботи</a:t>
            </a:r>
            <a:r>
              <a:rPr lang="ru-RU" sz="2000" dirty="0">
                <a:latin typeface="Book Antiqua" panose="02040602050305030304" pitchFamily="18" charset="0"/>
              </a:rPr>
              <a:t> над </a:t>
            </a:r>
            <a:r>
              <a:rPr lang="ru-RU" sz="2000" dirty="0" smtClean="0">
                <a:latin typeface="Book Antiqua" panose="02040602050305030304" pitchFamily="18" charset="0"/>
              </a:rPr>
              <a:t>законопроектом, </a:t>
            </a:r>
            <a:r>
              <a:rPr lang="ru-RU" sz="2000" dirty="0">
                <a:latin typeface="Book Antiqua" panose="02040602050305030304" pitchFamily="18" charset="0"/>
              </a:rPr>
              <a:t>РГ провела </a:t>
            </a:r>
            <a:r>
              <a:rPr lang="ru-RU" sz="2000" dirty="0" err="1" smtClean="0">
                <a:latin typeface="Book Antiqua" panose="02040602050305030304" pitchFamily="18" charset="0"/>
              </a:rPr>
              <a:t>більше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ніж</a:t>
            </a:r>
            <a:r>
              <a:rPr lang="ru-RU" sz="2000" dirty="0" smtClean="0">
                <a:latin typeface="Book Antiqua" panose="02040602050305030304" pitchFamily="18" charset="0"/>
              </a:rPr>
              <a:t> 20 </a:t>
            </a:r>
            <a:r>
              <a:rPr lang="ru-RU" sz="2000" dirty="0" err="1" smtClean="0">
                <a:latin typeface="Book Antiqua" panose="02040602050305030304" pitchFamily="18" charset="0"/>
              </a:rPr>
              <a:t>засідань</a:t>
            </a:r>
            <a:r>
              <a:rPr lang="ru-RU" sz="2000" dirty="0" smtClean="0">
                <a:latin typeface="Book Antiqua" panose="02040602050305030304" pitchFamily="18" charset="0"/>
              </a:rPr>
              <a:t>, в тому </a:t>
            </a:r>
            <a:r>
              <a:rPr lang="ru-RU" sz="2000" dirty="0" err="1" smtClean="0">
                <a:latin typeface="Book Antiqua" panose="02040602050305030304" pitchFamily="18" charset="0"/>
              </a:rPr>
              <a:t>числі</a:t>
            </a:r>
            <a:r>
              <a:rPr lang="ru-RU" sz="2000" dirty="0" smtClean="0">
                <a:latin typeface="Book Antiqua" panose="02040602050305030304" pitchFamily="18" charset="0"/>
              </a:rPr>
              <a:t> за </a:t>
            </a:r>
            <a:r>
              <a:rPr lang="ru-RU" sz="2000" dirty="0" err="1">
                <a:latin typeface="Book Antiqua" panose="02040602050305030304" pitchFamily="18" charset="0"/>
              </a:rPr>
              <a:t>участю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експертів</a:t>
            </a:r>
            <a:r>
              <a:rPr lang="ru-RU" sz="2000" dirty="0">
                <a:latin typeface="Book Antiqua" panose="02040602050305030304" pitchFamily="18" charset="0"/>
              </a:rPr>
              <a:t> Ради </a:t>
            </a:r>
            <a:r>
              <a:rPr lang="ru-RU" sz="2000" dirty="0" err="1" smtClean="0">
                <a:latin typeface="Book Antiqua" panose="02040602050305030304" pitchFamily="18" charset="0"/>
              </a:rPr>
              <a:t>Європи</a:t>
            </a:r>
            <a:r>
              <a:rPr lang="ru-RU" sz="2000" dirty="0" smtClean="0">
                <a:latin typeface="Book Antiqua" panose="02040602050305030304" pitchFamily="18" charset="0"/>
              </a:rPr>
              <a:t>,</a:t>
            </a:r>
          </a:p>
          <a:p>
            <a:pPr algn="just"/>
            <a:r>
              <a:rPr lang="ru-RU" sz="2000" dirty="0" smtClean="0">
                <a:latin typeface="Book Antiqua" panose="02040602050305030304" pitchFamily="18" charset="0"/>
              </a:rPr>
              <a:t>Статус документа </a:t>
            </a:r>
            <a:endParaRPr lang="ru-RU" sz="2000" dirty="0">
              <a:latin typeface="Book Antiqua" panose="0204060205030503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09613" y="537291"/>
            <a:ext cx="8710612" cy="928255"/>
          </a:xfrm>
        </p:spPr>
        <p:txBody>
          <a:bodyPr/>
          <a:lstStyle/>
          <a:p>
            <a:r>
              <a:rPr lang="uk-UA" sz="3200" dirty="0" smtClean="0">
                <a:latin typeface="Book Antiqua" panose="02040602050305030304" pitchFamily="18" charset="0"/>
              </a:rPr>
              <a:t>МЕТА.ЗАВДАННЯ</a:t>
            </a:r>
            <a:endParaRPr lang="ru-RU" sz="3200" dirty="0">
              <a:latin typeface="Book Antiqua" panose="0204060205030503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616108"/>
            <a:ext cx="9415462" cy="58048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Book Antiqua" panose="02040602050305030304" pitchFamily="18" charset="0"/>
              </a:rPr>
              <a:t>Мета: </a:t>
            </a:r>
            <a:r>
              <a:rPr lang="ru-RU" sz="2400" dirty="0" err="1">
                <a:latin typeface="Book Antiqua" panose="02040602050305030304" pitchFamily="18" charset="0"/>
              </a:rPr>
              <a:t>забезпечення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свободи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вираження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поглядів</a:t>
            </a:r>
            <a:r>
              <a:rPr lang="ru-RU" sz="2400" dirty="0">
                <a:latin typeface="Book Antiqua" panose="02040602050305030304" pitchFamily="18" charset="0"/>
              </a:rPr>
              <a:t>, </a:t>
            </a:r>
            <a:r>
              <a:rPr lang="ru-RU" sz="2400" dirty="0" err="1" smtClean="0">
                <a:latin typeface="Book Antiqua" panose="02040602050305030304" pitchFamily="18" charset="0"/>
              </a:rPr>
              <a:t>вільна</a:t>
            </a:r>
            <a:r>
              <a:rPr lang="ru-RU" sz="2400" dirty="0" smtClean="0">
                <a:latin typeface="Book Antiqua" panose="02040602050305030304" pitchFamily="18" charset="0"/>
              </a:rPr>
              <a:t> </a:t>
            </a:r>
            <a:r>
              <a:rPr lang="ru-RU" sz="2400" dirty="0" err="1" smtClean="0">
                <a:latin typeface="Book Antiqua" panose="02040602050305030304" pitchFamily="18" charset="0"/>
              </a:rPr>
              <a:t>діяльность</a:t>
            </a:r>
            <a:r>
              <a:rPr lang="ru-RU" sz="2400" dirty="0" smtClean="0">
                <a:latin typeface="Book Antiqua" panose="02040602050305030304" pitchFamily="18" charset="0"/>
              </a:rPr>
              <a:t> </a:t>
            </a:r>
            <a:r>
              <a:rPr lang="ru-RU" sz="2400" dirty="0">
                <a:latin typeface="Book Antiqua" panose="02040602050305030304" pitchFamily="18" charset="0"/>
              </a:rPr>
              <a:t>ЗМІ, </a:t>
            </a:r>
            <a:r>
              <a:rPr lang="ru-RU" sz="2400" dirty="0" err="1">
                <a:latin typeface="Book Antiqua" panose="02040602050305030304" pitchFamily="18" charset="0"/>
              </a:rPr>
              <a:t>захист</a:t>
            </a:r>
            <a:r>
              <a:rPr lang="ru-RU" sz="2400" dirty="0">
                <a:latin typeface="Book Antiqua" panose="02040602050305030304" pitchFamily="18" charset="0"/>
              </a:rPr>
              <a:t> прав </a:t>
            </a:r>
            <a:r>
              <a:rPr lang="ru-RU" sz="2400" dirty="0" err="1">
                <a:latin typeface="Book Antiqua" panose="02040602050305030304" pitchFamily="18" charset="0"/>
              </a:rPr>
              <a:t>споживачів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аудіовізуальних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 smtClean="0">
                <a:latin typeface="Book Antiqua" panose="02040602050305030304" pitchFamily="18" charset="0"/>
              </a:rPr>
              <a:t>послуг</a:t>
            </a:r>
            <a:endParaRPr lang="ru-RU" sz="2400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err="1">
                <a:latin typeface="Book Antiqua" panose="02040602050305030304" pitchFamily="18" charset="0"/>
              </a:rPr>
              <a:t>Завдання</a:t>
            </a:r>
            <a:r>
              <a:rPr lang="ru-RU" sz="2400" dirty="0">
                <a:latin typeface="Book Antiqua" panose="02040602050305030304" pitchFamily="18" charset="0"/>
              </a:rPr>
              <a:t>: </a:t>
            </a:r>
            <a:r>
              <a:rPr lang="ru-RU" sz="2400" dirty="0" err="1">
                <a:latin typeface="Book Antiqua" panose="02040602050305030304" pitchFamily="18" charset="0"/>
              </a:rPr>
              <a:t>оновлення</a:t>
            </a:r>
            <a:r>
              <a:rPr lang="ru-RU" sz="2400" dirty="0">
                <a:latin typeface="Book Antiqua" panose="02040602050305030304" pitchFamily="18" charset="0"/>
              </a:rPr>
              <a:t> Закону з </a:t>
            </a:r>
            <a:r>
              <a:rPr lang="ru-RU" sz="2400" dirty="0" err="1">
                <a:latin typeface="Book Antiqua" panose="02040602050305030304" pitchFamily="18" charset="0"/>
              </a:rPr>
              <a:t>урахуванням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технічного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розвитку</a:t>
            </a:r>
            <a:r>
              <a:rPr lang="ru-RU" sz="2400" dirty="0">
                <a:latin typeface="Book Antiqua" panose="02040602050305030304" pitchFamily="18" charset="0"/>
              </a:rPr>
              <a:t> і </a:t>
            </a:r>
            <a:r>
              <a:rPr lang="ru-RU" sz="2400" dirty="0" err="1">
                <a:latin typeface="Book Antiqua" panose="02040602050305030304" pitchFamily="18" charset="0"/>
              </a:rPr>
              <a:t>появою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нових</a:t>
            </a:r>
            <a:r>
              <a:rPr lang="ru-RU" sz="2400" dirty="0">
                <a:latin typeface="Book Antiqua" panose="02040602050305030304" pitchFamily="18" charset="0"/>
              </a:rPr>
              <a:t> ЗМІ, </a:t>
            </a:r>
            <a:r>
              <a:rPr lang="ru-RU" sz="2400" dirty="0" err="1">
                <a:latin typeface="Book Antiqua" panose="02040602050305030304" pitchFamily="18" charset="0"/>
              </a:rPr>
              <a:t>лібералізація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регулювання</a:t>
            </a:r>
            <a:r>
              <a:rPr lang="ru-RU" sz="2400" dirty="0">
                <a:latin typeface="Book Antiqua" panose="02040602050305030304" pitchFamily="18" charset="0"/>
              </a:rPr>
              <a:t>, </a:t>
            </a:r>
            <a:r>
              <a:rPr lang="ru-RU" sz="2400" dirty="0" err="1">
                <a:latin typeface="Book Antiqua" panose="02040602050305030304" pitchFamily="18" charset="0"/>
              </a:rPr>
              <a:t>підвищення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відповідальності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суб'єктів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господарювання</a:t>
            </a:r>
            <a:r>
              <a:rPr lang="ru-RU" sz="2400" dirty="0">
                <a:latin typeface="Book Antiqua" panose="02040602050305030304" pitchFamily="18" charset="0"/>
              </a:rPr>
              <a:t> у </a:t>
            </a:r>
            <a:r>
              <a:rPr lang="ru-RU" sz="2400" dirty="0" err="1">
                <a:latin typeface="Book Antiqua" panose="02040602050305030304" pitchFamily="18" charset="0"/>
              </a:rPr>
              <a:t>сфері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надання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аудіовізуальних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 smtClean="0">
                <a:latin typeface="Book Antiqua" panose="02040602050305030304" pitchFamily="18" charset="0"/>
              </a:rPr>
              <a:t>послуг</a:t>
            </a:r>
            <a:endParaRPr lang="ru-RU" sz="24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7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09613" y="511533"/>
            <a:ext cx="8710612" cy="928255"/>
          </a:xfrm>
        </p:spPr>
        <p:txBody>
          <a:bodyPr/>
          <a:lstStyle/>
          <a:p>
            <a:r>
              <a:rPr lang="uk-UA" sz="3200" dirty="0" smtClean="0">
                <a:latin typeface="Book Antiqua" panose="02040602050305030304" pitchFamily="18" charset="0"/>
              </a:rPr>
              <a:t>ПРИНЦИПИ</a:t>
            </a:r>
            <a:endParaRPr lang="ru-RU" sz="3200" dirty="0">
              <a:latin typeface="Book Antiqua" panose="0204060205030503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425068"/>
            <a:ext cx="9415462" cy="58048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 smtClean="0">
                <a:latin typeface="Book Antiqua" panose="02040602050305030304" pitchFamily="18" charset="0"/>
              </a:rPr>
              <a:t>Принципи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регулювання</a:t>
            </a:r>
            <a:r>
              <a:rPr lang="ru-RU" sz="2000" dirty="0" smtClean="0">
                <a:latin typeface="Book Antiqua" panose="02040602050305030304" pitchFamily="18" charset="0"/>
              </a:rPr>
              <a:t>:  </a:t>
            </a:r>
            <a:endParaRPr lang="ru-RU" sz="2000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000" dirty="0">
              <a:latin typeface="Book Antiqua" panose="02040602050305030304" pitchFamily="18" charset="0"/>
            </a:endParaRPr>
          </a:p>
          <a:p>
            <a:pPr marL="484337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Book Antiqua" panose="02040602050305030304" pitchFamily="18" charset="0"/>
              </a:rPr>
              <a:t>Забезпечення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свободи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вираження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поглядів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smtClean="0">
                <a:latin typeface="Book Antiqua" panose="02040602050305030304" pitchFamily="18" charset="0"/>
              </a:rPr>
              <a:t>і </a:t>
            </a:r>
            <a:r>
              <a:rPr lang="ru-RU" sz="2000" dirty="0" err="1">
                <a:latin typeface="Book Antiqua" panose="02040602050305030304" pitchFamily="18" charset="0"/>
              </a:rPr>
              <a:t>запобігання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шкоди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від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аудіовізуальної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інформації</a:t>
            </a:r>
            <a:r>
              <a:rPr lang="ru-RU" sz="2000" dirty="0">
                <a:latin typeface="Book Antiqua" panose="02040602050305030304" pitchFamily="18" charset="0"/>
              </a:rPr>
              <a:t> (в </a:t>
            </a:r>
            <a:r>
              <a:rPr lang="ru-RU" sz="2000" dirty="0" err="1">
                <a:latin typeface="Book Antiqua" panose="02040602050305030304" pitchFamily="18" charset="0"/>
              </a:rPr>
              <a:t>т.ч</a:t>
            </a:r>
            <a:r>
              <a:rPr lang="ru-RU" sz="2000" dirty="0">
                <a:latin typeface="Book Antiqua" panose="02040602050305030304" pitchFamily="18" charset="0"/>
              </a:rPr>
              <a:t>. </a:t>
            </a:r>
            <a:r>
              <a:rPr lang="ru-RU" sz="2000" dirty="0" err="1">
                <a:latin typeface="Book Antiqua" panose="02040602050305030304" pitchFamily="18" charset="0"/>
              </a:rPr>
              <a:t>захист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дітей</a:t>
            </a:r>
            <a:r>
              <a:rPr lang="ru-RU" sz="2000" dirty="0" smtClean="0">
                <a:latin typeface="Book Antiqua" panose="02040602050305030304" pitchFamily="18" charset="0"/>
              </a:rPr>
              <a:t>)</a:t>
            </a:r>
          </a:p>
          <a:p>
            <a:pPr marL="484337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Book Antiqua" panose="02040602050305030304" pitchFamily="18" charset="0"/>
              </a:rPr>
              <a:t>Технологічна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нейтральність</a:t>
            </a:r>
            <a:r>
              <a:rPr lang="ru-RU" sz="2000" dirty="0" smtClean="0">
                <a:latin typeface="Book Antiqua" panose="02040602050305030304" pitchFamily="18" charset="0"/>
              </a:rPr>
              <a:t> для </a:t>
            </a:r>
            <a:r>
              <a:rPr lang="ru-RU" sz="2000" dirty="0" err="1" smtClean="0">
                <a:latin typeface="Book Antiqua" panose="02040602050305030304" pitchFamily="18" charset="0"/>
              </a:rPr>
              <a:t>розповсюджувачів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аудіовізуальних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послуг</a:t>
            </a:r>
            <a:r>
              <a:rPr lang="ru-RU" sz="2000" dirty="0" smtClean="0">
                <a:latin typeface="Book Antiqua" panose="02040602050305030304" pitchFamily="18" charset="0"/>
              </a:rPr>
              <a:t>;</a:t>
            </a:r>
          </a:p>
          <a:p>
            <a:pPr marL="484337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Book Antiqua" panose="02040602050305030304" pitchFamily="18" charset="0"/>
              </a:rPr>
              <a:t>Законність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ru-RU" sz="2000" dirty="0" err="1">
                <a:latin typeface="Book Antiqua" panose="02040602050305030304" pitchFamily="18" charset="0"/>
              </a:rPr>
              <a:t>прозорість</a:t>
            </a:r>
            <a:r>
              <a:rPr lang="ru-RU" sz="2000" dirty="0">
                <a:latin typeface="Book Antiqua" panose="02040602050305030304" pitchFamily="18" charset="0"/>
              </a:rPr>
              <a:t> і </a:t>
            </a:r>
            <a:r>
              <a:rPr lang="ru-RU" sz="2000" dirty="0" err="1">
                <a:latin typeface="Book Antiqua" panose="02040602050305030304" pitchFamily="18" charset="0"/>
              </a:rPr>
              <a:t>справедливість</a:t>
            </a:r>
            <a:r>
              <a:rPr lang="ru-RU" sz="2000" dirty="0">
                <a:latin typeface="Book Antiqua" panose="02040602050305030304" pitchFamily="18" charset="0"/>
              </a:rPr>
              <a:t> процедур </a:t>
            </a:r>
            <a:r>
              <a:rPr lang="ru-RU" sz="2000" dirty="0" err="1">
                <a:latin typeface="Book Antiqua" panose="02040602050305030304" pitchFamily="18" charset="0"/>
              </a:rPr>
              <a:t>діяльності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національного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smtClean="0">
                <a:latin typeface="Book Antiqua" panose="02040602050305030304" pitchFamily="18" charset="0"/>
              </a:rPr>
              <a:t>регулятора;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484337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Book Antiqua" panose="02040602050305030304" pitchFamily="18" charset="0"/>
              </a:rPr>
              <a:t>Встановлення європейських принципів </a:t>
            </a:r>
            <a:r>
              <a:rPr lang="uk-UA" sz="2000" dirty="0">
                <a:latin typeface="Book Antiqua" panose="02040602050305030304" pitchFamily="18" charset="0"/>
              </a:rPr>
              <a:t>державного регулювання щодо створення і розповсюдження аудіовізуальних </a:t>
            </a:r>
            <a:r>
              <a:rPr lang="uk-UA" sz="2000" dirty="0" smtClean="0">
                <a:latin typeface="Book Antiqua" panose="02040602050305030304" pitchFamily="18" charset="0"/>
              </a:rPr>
              <a:t>послуг;</a:t>
            </a:r>
            <a:endParaRPr lang="ru-RU" sz="2000" dirty="0">
              <a:latin typeface="Book Antiqua" panose="02040602050305030304" pitchFamily="18" charset="0"/>
            </a:endParaRPr>
          </a:p>
          <a:p>
            <a:pPr marL="484337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Book Antiqua" panose="02040602050305030304" pitchFamily="18" charset="0"/>
              </a:rPr>
              <a:t>Прозорість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інформації</a:t>
            </a:r>
            <a:r>
              <a:rPr lang="ru-RU" sz="2000" dirty="0">
                <a:latin typeface="Book Antiqua" panose="02040602050305030304" pitchFamily="18" charset="0"/>
              </a:rPr>
              <a:t> про </a:t>
            </a:r>
            <a:r>
              <a:rPr lang="ru-RU" sz="2000" dirty="0" err="1">
                <a:latin typeface="Book Antiqua" panose="02040602050305030304" pitchFamily="18" charset="0"/>
              </a:rPr>
              <a:t>власність</a:t>
            </a:r>
            <a:r>
              <a:rPr lang="ru-RU" sz="2000" dirty="0">
                <a:latin typeface="Book Antiqua" panose="02040602050305030304" pitchFamily="18" charset="0"/>
              </a:rPr>
              <a:t> на </a:t>
            </a:r>
            <a:r>
              <a:rPr lang="ru-RU" sz="2000" dirty="0" err="1">
                <a:latin typeface="Book Antiqua" panose="02040602050305030304" pitchFamily="18" charset="0"/>
              </a:rPr>
              <a:t>аудіовізуальні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smtClean="0">
                <a:latin typeface="Book Antiqua" panose="02040602050305030304" pitchFamily="18" charset="0"/>
              </a:rPr>
              <a:t>ЗМІ.</a:t>
            </a: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64154" y="1048618"/>
            <a:ext cx="7550727" cy="50006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Book Antiqua" panose="02040602050305030304" pitchFamily="18" charset="0"/>
              </a:rPr>
              <a:t>ЗАГАЛЬНА ХАРАКТЕРИСТИКА</a:t>
            </a:r>
            <a:endParaRPr lang="ru-RU" sz="3200" dirty="0">
              <a:latin typeface="Book Antiqua" panose="0204060205030503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95898"/>
            <a:ext cx="9529763" cy="389052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Book Antiqua" panose="02040602050305030304" pitchFamily="18" charset="0"/>
              </a:rPr>
              <a:t>Предмет регулювання - </a:t>
            </a:r>
            <a:r>
              <a:rPr lang="uk-UA" sz="2400" dirty="0">
                <a:latin typeface="Book Antiqua" panose="02040602050305030304" pitchFamily="18" charset="0"/>
              </a:rPr>
              <a:t>надання аудіовізуальних послуг  засобами масової інформації та провайдерами програмної послуги, що належать до юрисдикції України, ліцензування, повідомлення та обмеження контенту таких послуг, державне управління, регулювання та нагляд у сфері </a:t>
            </a:r>
            <a:r>
              <a:rPr lang="uk-UA" sz="2400" dirty="0" smtClean="0">
                <a:latin typeface="Book Antiqua" panose="02040602050305030304" pitchFamily="18" charset="0"/>
              </a:rPr>
              <a:t>телерадіомовлення.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Book Antiqua" panose="02040602050305030304" pitchFamily="18" charset="0"/>
              </a:rPr>
              <a:t>НР </a:t>
            </a:r>
            <a:r>
              <a:rPr lang="uk-UA" sz="2400" dirty="0" smtClean="0">
                <a:latin typeface="Book Antiqua" panose="02040602050305030304" pitchFamily="18" charset="0"/>
              </a:rPr>
              <a:t> здійснює </a:t>
            </a:r>
            <a:r>
              <a:rPr lang="uk-UA" sz="2400" dirty="0">
                <a:latin typeface="Book Antiqua" panose="02040602050305030304" pitchFamily="18" charset="0"/>
              </a:rPr>
              <a:t>контроль за дотриманням положень законодавства про рекламу та спонсорство, передбачених Законом України “Про рекламу”;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Book Antiqua" panose="02040602050305030304" pitchFamily="18" charset="0"/>
              </a:rPr>
              <a:t>НР здійснює </a:t>
            </a:r>
            <a:r>
              <a:rPr lang="uk-UA" sz="2400" dirty="0">
                <a:latin typeface="Book Antiqua" panose="02040602050305030304" pitchFamily="18" charset="0"/>
              </a:rPr>
              <a:t>нагляд за додержанням суб’єктами надання аудіовізуальної послуги правил діяльності у період проведення виборів та референдумів, визначених законодавством про вибори та референдуми;</a:t>
            </a:r>
          </a:p>
        </p:txBody>
      </p:sp>
    </p:spTree>
    <p:extLst>
      <p:ext uri="{BB962C8B-B14F-4D97-AF65-F5344CB8AC3E}">
        <p14:creationId xmlns:p14="http://schemas.microsoft.com/office/powerpoint/2010/main" val="42482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7004" y="318448"/>
            <a:ext cx="7550727" cy="50006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Book Antiqua" panose="02040602050305030304" pitchFamily="18" charset="0"/>
              </a:rPr>
              <a:t>ЗАГАЛЬНА ХАРАКТЕРИСТИКА</a:t>
            </a:r>
            <a:endParaRPr lang="ru-RU" sz="3200" dirty="0">
              <a:latin typeface="Book Antiqua" panose="0204060205030503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0417" y="1068538"/>
            <a:ext cx="9572625" cy="401478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uk-UA" sz="2200" dirty="0" smtClean="0">
                <a:latin typeface="Book Antiqua" panose="02040602050305030304" pitchFamily="18" charset="0"/>
              </a:rPr>
              <a:t>Ліцензуванню</a:t>
            </a:r>
            <a:r>
              <a:rPr lang="uk-UA" sz="2200" dirty="0">
                <a:latin typeface="Book Antiqua" panose="02040602050305030304" pitchFamily="18" charset="0"/>
              </a:rPr>
              <a:t>, як дозвільній процедурі, підлягає виключно надання аудіовізуальних послуг у вигляді мовлення з використанням обмеженого радіочастотного ресурсу – ефірне аналогове та цифрове </a:t>
            </a:r>
            <a:r>
              <a:rPr lang="uk-UA" sz="2200" dirty="0" smtClean="0">
                <a:latin typeface="Book Antiqua" panose="02040602050305030304" pitchFamily="18" charset="0"/>
              </a:rPr>
              <a:t>мовлення (питання знаходиться в процесі дискусій)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200" dirty="0">
                <a:latin typeface="Book Antiqua" panose="02040602050305030304" pitchFamily="18" charset="0"/>
              </a:rPr>
              <a:t>Про здійснення діяльності з надання інших послуг засобів масової інформації надсилається повідомлення </a:t>
            </a:r>
            <a:r>
              <a:rPr lang="uk-UA" sz="2200" dirty="0" smtClean="0">
                <a:latin typeface="Book Antiqua" panose="02040602050305030304" pitchFamily="18" charset="0"/>
              </a:rPr>
              <a:t>про реєстрацію </a:t>
            </a:r>
            <a:r>
              <a:rPr lang="uk-UA" sz="2200" dirty="0" smtClean="0">
                <a:latin typeface="Book Antiqua" panose="02040602050305030304" pitchFamily="18" charset="0"/>
              </a:rPr>
              <a:t>в </a:t>
            </a:r>
            <a:r>
              <a:rPr lang="uk-UA" sz="2200" dirty="0">
                <a:latin typeface="Book Antiqua" panose="02040602050305030304" pitchFamily="18" charset="0"/>
              </a:rPr>
              <a:t>Національну раду з питань телебачення і радіомовлення  не пізніше </a:t>
            </a:r>
            <a:r>
              <a:rPr lang="uk-UA" sz="2200" dirty="0" smtClean="0">
                <a:latin typeface="Book Antiqua" panose="02040602050305030304" pitchFamily="18" charset="0"/>
              </a:rPr>
              <a:t>30 </a:t>
            </a:r>
            <a:r>
              <a:rPr lang="uk-UA" sz="2200" dirty="0">
                <a:latin typeface="Book Antiqua" panose="02040602050305030304" pitchFamily="18" charset="0"/>
              </a:rPr>
              <a:t>робочих днів до початку надання послуги. Це стосується лінійного мовлення (крім мовлення, яке підлягає ліцензуванню) та надання аудіовізуальних послуг на замовлення – у кабельних мережах, за допомогою супутника чи мережі Інтернет у разі відповідності визначеним Законом </a:t>
            </a:r>
            <a:r>
              <a:rPr lang="uk-UA" sz="2200" dirty="0" smtClean="0">
                <a:latin typeface="Book Antiqua" panose="02040602050305030304" pitchFamily="18" charset="0"/>
              </a:rPr>
              <a:t>критеріям</a:t>
            </a:r>
            <a:r>
              <a:rPr lang="uk-UA" sz="2200" dirty="0">
                <a:latin typeface="Book Antiqua" panose="02040602050305030304" pitchFamily="18" charset="0"/>
              </a:rPr>
              <a:t> (Обов’язок повідомити про здійснення діяльності з надання аудіовізуальної послуги вважається виконаним з дня надсилання Національній раді всієї необхідної інформації, передбаченої Законом).</a:t>
            </a:r>
          </a:p>
        </p:txBody>
      </p:sp>
    </p:spTree>
    <p:extLst>
      <p:ext uri="{BB962C8B-B14F-4D97-AF65-F5344CB8AC3E}">
        <p14:creationId xmlns:p14="http://schemas.microsoft.com/office/powerpoint/2010/main" val="42464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57213" y="629949"/>
            <a:ext cx="10015537" cy="1713202"/>
          </a:xfrm>
        </p:spPr>
        <p:txBody>
          <a:bodyPr>
            <a:normAutofit/>
          </a:bodyPr>
          <a:lstStyle/>
          <a:p>
            <a:r>
              <a:rPr lang="uk-UA" sz="2900" b="1" dirty="0" smtClean="0">
                <a:latin typeface="Book Antiqua" panose="02040602050305030304" pitchFamily="18" charset="0"/>
              </a:rPr>
              <a:t>НЕ ВІДНОСИТЬСЯ ДО РЕГУЛЮВАННЯ ЗАКОНОМ</a:t>
            </a:r>
            <a:br>
              <a:rPr lang="uk-UA" sz="2900" b="1" dirty="0" smtClean="0">
                <a:latin typeface="Book Antiqua" panose="02040602050305030304" pitchFamily="18" charset="0"/>
              </a:rPr>
            </a:br>
            <a:r>
              <a:rPr lang="uk-UA" sz="2900" b="1" dirty="0" smtClean="0">
                <a:latin typeface="Book Antiqua" panose="02040602050305030304" pitchFamily="18" charset="0"/>
              </a:rPr>
              <a:t>        </a:t>
            </a:r>
            <a:r>
              <a:rPr lang="uk-UA" sz="1300" dirty="0" smtClean="0"/>
              <a:t>поширення аудіовізуальної інформації:</a:t>
            </a:r>
            <a:r>
              <a:rPr lang="uk-UA" sz="2800" dirty="0"/>
              <a:t/>
            </a:r>
            <a:br>
              <a:rPr lang="uk-UA" sz="2800" dirty="0"/>
            </a:br>
            <a:endParaRPr lang="ru-RU" sz="2900" b="1" dirty="0">
              <a:latin typeface="Book Antiqua" panose="0204060205030503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2" y="1724307"/>
            <a:ext cx="9458325" cy="4705069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uk-UA" sz="3800" dirty="0">
                <a:latin typeface="Book Antiqua" panose="02040602050305030304" pitchFamily="18" charset="0"/>
              </a:rPr>
              <a:t>на веб-сайтах, де інформація створюється користувачами, якщо це не є господарською діяльністю юридичної особи або фізичної особи - підприємця з метою отримання прибутку;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3800" dirty="0">
                <a:latin typeface="Book Antiqua" panose="02040602050305030304" pitchFamily="18" charset="0"/>
              </a:rPr>
              <a:t>на веб-сайтах друкованих засобів масової інформації чи інформаційних агентств та веб-сайтах, що інформують про поточні події, якщо розповсюдження у поєднанні аудіо- та візуальної інформації не є їх основною інформаційною продукцією;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800" dirty="0">
                <a:latin typeface="Book Antiqua" panose="02040602050305030304" pitchFamily="18" charset="0"/>
              </a:rPr>
              <a:t>шляхом</a:t>
            </a:r>
            <a:r>
              <a:rPr lang="uk-UA" sz="3800" dirty="0">
                <a:latin typeface="Book Antiqua" panose="02040602050305030304" pitchFamily="18" charset="0"/>
              </a:rPr>
              <a:t> ретрансляції</a:t>
            </a:r>
            <a:r>
              <a:rPr lang="ru-RU" sz="3800" dirty="0">
                <a:latin typeface="Book Antiqua" panose="02040602050305030304" pitchFamily="18" charset="0"/>
              </a:rPr>
              <a:t> на</a:t>
            </a:r>
            <a:r>
              <a:rPr lang="uk-UA" sz="3800" dirty="0">
                <a:latin typeface="Book Antiqua" panose="02040602050305030304" pitchFamily="18" charset="0"/>
              </a:rPr>
              <a:t> власному</a:t>
            </a:r>
            <a:r>
              <a:rPr lang="ru-RU" sz="3800" dirty="0">
                <a:latin typeface="Book Antiqua" panose="02040602050305030304" pitchFamily="18" charset="0"/>
              </a:rPr>
              <a:t> веб</a:t>
            </a:r>
            <a:r>
              <a:rPr lang="uk-UA" sz="3800" dirty="0">
                <a:latin typeface="Book Antiqua" panose="02040602050305030304" pitchFamily="18" charset="0"/>
              </a:rPr>
              <a:t>-сайті суб’єктом надання аудіовізуальної послуги його програм</a:t>
            </a:r>
            <a:r>
              <a:rPr lang="ru-RU" sz="3800" dirty="0">
                <a:latin typeface="Book Antiqua" panose="02040602050305030304" pitchFamily="18" charset="0"/>
              </a:rPr>
              <a:t>, передач; </a:t>
            </a:r>
            <a:endParaRPr lang="uk-UA" sz="38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800" dirty="0">
                <a:latin typeface="Book Antiqua" panose="02040602050305030304" pitchFamily="18" charset="0"/>
              </a:rPr>
              <a:t>у </a:t>
            </a:r>
            <a:r>
              <a:rPr lang="ru-RU" sz="3800" dirty="0" err="1">
                <a:latin typeface="Book Antiqua" panose="02040602050305030304" pitchFamily="18" charset="0"/>
              </a:rPr>
              <a:t>вигляді</a:t>
            </a:r>
            <a:r>
              <a:rPr lang="ru-RU" sz="3800" dirty="0">
                <a:latin typeface="Book Antiqua" panose="02040602050305030304" pitchFamily="18" charset="0"/>
              </a:rPr>
              <a:t> </a:t>
            </a:r>
            <a:r>
              <a:rPr lang="ru-RU" sz="3800" dirty="0" err="1">
                <a:latin typeface="Book Antiqua" panose="02040602050305030304" pitchFamily="18" charset="0"/>
              </a:rPr>
              <a:t>кореспонденції</a:t>
            </a:r>
            <a:r>
              <a:rPr lang="ru-RU" sz="3800" dirty="0">
                <a:latin typeface="Book Antiqua" panose="02040602050305030304" pitchFamily="18" charset="0"/>
              </a:rPr>
              <a:t>, </a:t>
            </a:r>
            <a:r>
              <a:rPr lang="ru-RU" sz="3800" dirty="0" err="1">
                <a:latin typeface="Book Antiqua" panose="02040602050305030304" pitchFamily="18" charset="0"/>
              </a:rPr>
              <a:t>що</a:t>
            </a:r>
            <a:r>
              <a:rPr lang="ru-RU" sz="3800" dirty="0">
                <a:latin typeface="Book Antiqua" panose="02040602050305030304" pitchFamily="18" charset="0"/>
              </a:rPr>
              <a:t> </a:t>
            </a:r>
            <a:r>
              <a:rPr lang="ru-RU" sz="3800" dirty="0" err="1">
                <a:latin typeface="Book Antiqua" panose="02040602050305030304" pitchFamily="18" charset="0"/>
              </a:rPr>
              <a:t>надсилається</a:t>
            </a:r>
            <a:r>
              <a:rPr lang="ru-RU" sz="3800" dirty="0">
                <a:latin typeface="Book Antiqua" panose="02040602050305030304" pitchFamily="18" charset="0"/>
              </a:rPr>
              <a:t> з </a:t>
            </a:r>
            <a:r>
              <a:rPr lang="ru-RU" sz="3800" dirty="0" err="1">
                <a:latin typeface="Book Antiqua" panose="02040602050305030304" pitchFamily="18" charset="0"/>
              </a:rPr>
              <a:t>використанням</a:t>
            </a:r>
            <a:r>
              <a:rPr lang="ru-RU" sz="3800" dirty="0">
                <a:latin typeface="Book Antiqua" panose="02040602050305030304" pitchFamily="18" charset="0"/>
              </a:rPr>
              <a:t> </a:t>
            </a:r>
            <a:r>
              <a:rPr lang="ru-RU" sz="3800" dirty="0" err="1">
                <a:latin typeface="Book Antiqua" panose="02040602050305030304" pitchFamily="18" charset="0"/>
              </a:rPr>
              <a:t>телекомунікацій</a:t>
            </a:r>
            <a:r>
              <a:rPr lang="ru-RU" sz="3800" dirty="0">
                <a:latin typeface="Book Antiqua" panose="02040602050305030304" pitchFamily="18" charset="0"/>
              </a:rPr>
              <a:t>;</a:t>
            </a:r>
            <a:endParaRPr lang="uk-UA" sz="38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800" dirty="0">
                <a:latin typeface="Book Antiqua" panose="02040602050305030304" pitchFamily="18" charset="0"/>
              </a:rPr>
              <a:t>у </a:t>
            </a:r>
            <a:r>
              <a:rPr lang="ru-RU" sz="3800" dirty="0" err="1">
                <a:latin typeface="Book Antiqua" panose="02040602050305030304" pitchFamily="18" charset="0"/>
              </a:rPr>
              <a:t>вигляді</a:t>
            </a:r>
            <a:r>
              <a:rPr lang="ru-RU" sz="3800" dirty="0">
                <a:latin typeface="Book Antiqua" panose="02040602050305030304" pitchFamily="18" charset="0"/>
              </a:rPr>
              <a:t> он-</a:t>
            </a:r>
            <a:r>
              <a:rPr lang="ru-RU" sz="3800" dirty="0" err="1">
                <a:latin typeface="Book Antiqua" panose="02040602050305030304" pitchFamily="18" charset="0"/>
              </a:rPr>
              <a:t>лайн</a:t>
            </a:r>
            <a:r>
              <a:rPr lang="ru-RU" sz="3800" dirty="0">
                <a:latin typeface="Book Antiqua" panose="02040602050305030304" pitchFamily="18" charset="0"/>
              </a:rPr>
              <a:t> </a:t>
            </a:r>
            <a:r>
              <a:rPr lang="ru-RU" sz="3800" dirty="0" err="1">
                <a:latin typeface="Book Antiqua" panose="02040602050305030304" pitchFamily="18" charset="0"/>
              </a:rPr>
              <a:t>ігор</a:t>
            </a:r>
            <a:r>
              <a:rPr lang="ru-RU" sz="3800" dirty="0">
                <a:latin typeface="Book Antiqua" panose="02040602050305030304" pitchFamily="18" charset="0"/>
              </a:rPr>
              <a:t> в </a:t>
            </a:r>
            <a:r>
              <a:rPr lang="ru-RU" sz="3800" dirty="0" err="1">
                <a:latin typeface="Book Antiqua" panose="02040602050305030304" pitchFamily="18" charset="0"/>
              </a:rPr>
              <a:t>мережі</a:t>
            </a:r>
            <a:r>
              <a:rPr lang="ru-RU" sz="3800" dirty="0">
                <a:latin typeface="Book Antiqua" panose="02040602050305030304" pitchFamily="18" charset="0"/>
              </a:rPr>
              <a:t> </a:t>
            </a:r>
            <a:r>
              <a:rPr lang="ru-RU" sz="3800" dirty="0" err="1">
                <a:latin typeface="Book Antiqua" panose="02040602050305030304" pitchFamily="18" charset="0"/>
              </a:rPr>
              <a:t>Інтернет</a:t>
            </a:r>
            <a:r>
              <a:rPr lang="ru-RU" sz="3800" dirty="0">
                <a:latin typeface="Book Antiqua" panose="02040602050305030304" pitchFamily="18" charset="0"/>
              </a:rPr>
              <a:t>;</a:t>
            </a:r>
            <a:endParaRPr lang="uk-UA" sz="38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800" dirty="0" err="1">
                <a:latin typeface="Book Antiqua" panose="02040602050305030304" pitchFamily="18" charset="0"/>
              </a:rPr>
              <a:t>іншим</a:t>
            </a:r>
            <a:r>
              <a:rPr lang="ru-RU" sz="3800" dirty="0">
                <a:latin typeface="Book Antiqua" panose="02040602050305030304" pitchFamily="18" charset="0"/>
              </a:rPr>
              <a:t> чином, </a:t>
            </a:r>
            <a:r>
              <a:rPr lang="ru-RU" sz="3800" dirty="0" err="1">
                <a:latin typeface="Book Antiqua" panose="02040602050305030304" pitchFamily="18" charset="0"/>
              </a:rPr>
              <a:t>якщо</a:t>
            </a:r>
            <a:r>
              <a:rPr lang="ru-RU" sz="3800" dirty="0">
                <a:latin typeface="Book Antiqua" panose="02040602050305030304" pitchFamily="18" charset="0"/>
              </a:rPr>
              <a:t> </a:t>
            </a:r>
            <a:r>
              <a:rPr lang="ru-RU" sz="3800" dirty="0" err="1">
                <a:latin typeface="Book Antiqua" panose="02040602050305030304" pitchFamily="18" charset="0"/>
              </a:rPr>
              <a:t>така</a:t>
            </a:r>
            <a:r>
              <a:rPr lang="ru-RU" sz="3800" dirty="0">
                <a:latin typeface="Book Antiqua" panose="02040602050305030304" pitchFamily="18" charset="0"/>
              </a:rPr>
              <a:t> </a:t>
            </a:r>
            <a:r>
              <a:rPr lang="ru-RU" sz="3800" dirty="0" err="1">
                <a:latin typeface="Book Antiqua" panose="02040602050305030304" pitchFamily="18" charset="0"/>
              </a:rPr>
              <a:t>діяльність</a:t>
            </a:r>
            <a:r>
              <a:rPr lang="ru-RU" sz="3800" dirty="0">
                <a:latin typeface="Book Antiqua" panose="02040602050305030304" pitchFamily="18" charset="0"/>
              </a:rPr>
              <a:t> не є </a:t>
            </a:r>
            <a:r>
              <a:rPr lang="ru-RU" sz="3800" dirty="0" err="1">
                <a:latin typeface="Book Antiqua" panose="02040602050305030304" pitchFamily="18" charset="0"/>
              </a:rPr>
              <a:t>аудіовізуальною</a:t>
            </a:r>
            <a:r>
              <a:rPr lang="ru-RU" sz="3800" dirty="0">
                <a:latin typeface="Book Antiqua" panose="02040602050305030304" pitchFamily="18" charset="0"/>
              </a:rPr>
              <a:t> </a:t>
            </a:r>
            <a:r>
              <a:rPr lang="ru-RU" sz="3800" dirty="0" err="1">
                <a:latin typeface="Book Antiqua" panose="02040602050305030304" pitchFamily="18" charset="0"/>
              </a:rPr>
              <a:t>послугою</a:t>
            </a:r>
            <a:r>
              <a:rPr lang="ru-RU" sz="3800" dirty="0">
                <a:latin typeface="Book Antiqua" panose="02040602050305030304" pitchFamily="18" charset="0"/>
              </a:rPr>
              <a:t> </a:t>
            </a:r>
            <a:r>
              <a:rPr lang="ru-RU" sz="3800" dirty="0" err="1">
                <a:latin typeface="Book Antiqua" panose="02040602050305030304" pitchFamily="18" charset="0"/>
              </a:rPr>
              <a:t>відповідно</a:t>
            </a:r>
            <a:r>
              <a:rPr lang="ru-RU" sz="3800" dirty="0">
                <a:latin typeface="Book Antiqua" panose="02040602050305030304" pitchFamily="18" charset="0"/>
              </a:rPr>
              <a:t> до </a:t>
            </a:r>
            <a:r>
              <a:rPr lang="ru-RU" sz="3800" dirty="0" err="1">
                <a:latin typeface="Book Antiqua" panose="02040602050305030304" pitchFamily="18" charset="0"/>
              </a:rPr>
              <a:t>цього</a:t>
            </a:r>
            <a:r>
              <a:rPr lang="ru-RU" sz="3800" dirty="0">
                <a:latin typeface="Book Antiqua" panose="02040602050305030304" pitchFamily="18" charset="0"/>
              </a:rPr>
              <a:t> Закону</a:t>
            </a:r>
            <a:r>
              <a:rPr lang="ru-RU" sz="3800" dirty="0" smtClean="0">
                <a:latin typeface="Book Antiqua" panose="020406020503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3800" dirty="0">
                <a:latin typeface="Book Antiqua" panose="02040602050305030304" pitchFamily="18" charset="0"/>
              </a:rPr>
              <a:t>шляхом трансляції чи ретрансляції для прийому в межах одного житлового будинку;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3800" dirty="0">
                <a:latin typeface="Book Antiqua" panose="02040602050305030304" pitchFamily="18" charset="0"/>
              </a:rPr>
              <a:t>на веб-сайтах державних органів, органів місцевого самоврядування;</a:t>
            </a:r>
            <a:endParaRPr lang="ru-RU" sz="38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ru-RU" sz="3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0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88976"/>
            <a:ext cx="9172574" cy="53975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Book Antiqua" panose="02040602050305030304" pitchFamily="18" charset="0"/>
              </a:rPr>
              <a:t>ОБМЕЖЕННЯ ТА ВИМОГИ ДО ЗМІСТУ</a:t>
            </a:r>
            <a:r>
              <a:rPr lang="uk-UA" sz="2800" b="1" dirty="0" smtClean="0">
                <a:latin typeface="Book Antiqua" panose="02040602050305030304" pitchFamily="18" charset="0"/>
              </a:rPr>
              <a:t> </a:t>
            </a:r>
            <a:r>
              <a:rPr lang="uk-UA" sz="2800" dirty="0" smtClean="0">
                <a:latin typeface="Book Antiqua" panose="02040602050305030304" pitchFamily="18" charset="0"/>
              </a:rPr>
              <a:t>КОНТЕНТУ</a:t>
            </a:r>
            <a:r>
              <a:rPr lang="uk-UA" sz="2800" b="1" dirty="0" smtClean="0">
                <a:latin typeface="Book Antiqua" panose="02040602050305030304" pitchFamily="18" charset="0"/>
              </a:rPr>
              <a:t> </a:t>
            </a:r>
            <a:r>
              <a:rPr lang="uk-UA" sz="2800" dirty="0" smtClean="0">
                <a:latin typeface="Book Antiqua" panose="02040602050305030304" pitchFamily="18" charset="0"/>
              </a:rPr>
              <a:t>АУДІОВІЗУАЛЬНОЇ  ПОСЛУГИ</a:t>
            </a:r>
            <a:endParaRPr lang="uk-UA" sz="28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362" y="1912364"/>
            <a:ext cx="9301162" cy="49456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Book Antiqua" panose="02040602050305030304" pitchFamily="18" charset="0"/>
              </a:rPr>
              <a:t>При </a:t>
            </a:r>
            <a:r>
              <a:rPr lang="ru-RU" sz="2000" dirty="0" err="1">
                <a:latin typeface="Book Antiqua" panose="02040602050305030304" pitchFamily="18" charset="0"/>
              </a:rPr>
              <a:t>наданні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аудіовізуальної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послуги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забороняються</a:t>
            </a:r>
            <a:r>
              <a:rPr lang="ru-RU" sz="2000" dirty="0" smtClean="0">
                <a:latin typeface="Book Antiqua" panose="0204060205030503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 smtClean="0">
                <a:latin typeface="Book Antiqua" panose="02040602050305030304" pitchFamily="18" charset="0"/>
              </a:rPr>
              <a:t>заклики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>
                <a:latin typeface="Book Antiqua" panose="02040602050305030304" pitchFamily="18" charset="0"/>
              </a:rPr>
              <a:t>до </a:t>
            </a:r>
            <a:r>
              <a:rPr lang="ru-RU" sz="2000" dirty="0" err="1">
                <a:latin typeface="Book Antiqua" panose="02040602050305030304" pitchFamily="18" charset="0"/>
              </a:rPr>
              <a:t>насильницької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зміни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чи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повалення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конституційного</a:t>
            </a:r>
            <a:r>
              <a:rPr lang="ru-RU" sz="2000" dirty="0">
                <a:latin typeface="Book Antiqua" panose="02040602050305030304" pitchFamily="18" charset="0"/>
              </a:rPr>
              <a:t> ладу </a:t>
            </a:r>
            <a:r>
              <a:rPr lang="ru-RU" sz="2000" dirty="0" err="1">
                <a:latin typeface="Book Antiqua" panose="02040602050305030304" pitchFamily="18" charset="0"/>
              </a:rPr>
              <a:t>України</a:t>
            </a:r>
            <a:r>
              <a:rPr lang="ru-RU" sz="2000" dirty="0">
                <a:latin typeface="Book Antiqua" panose="02040602050305030304" pitchFamily="18" charset="0"/>
              </a:rPr>
              <a:t>, до </a:t>
            </a:r>
            <a:r>
              <a:rPr lang="ru-RU" sz="2000" dirty="0" err="1">
                <a:latin typeface="Book Antiqua" panose="02040602050305030304" pitchFamily="18" charset="0"/>
              </a:rPr>
              <a:t>розв'язування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агресивної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війни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або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воєнного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конфлікту</a:t>
            </a:r>
            <a:r>
              <a:rPr lang="ru-RU" sz="2000" dirty="0" smtClean="0">
                <a:latin typeface="Book Antiqua" panose="02040602050305030304" pitchFamily="18" charset="0"/>
              </a:rPr>
              <a:t>;</a:t>
            </a:r>
            <a:endParaRPr lang="uk-UA" sz="2000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 smtClean="0">
                <a:latin typeface="Book Antiqua" panose="02040602050305030304" pitchFamily="18" charset="0"/>
              </a:rPr>
              <a:t>розпалення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ворожнечі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чи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ненависті</a:t>
            </a:r>
            <a:r>
              <a:rPr lang="ru-RU" sz="2000" dirty="0" smtClean="0">
                <a:latin typeface="Book Antiqua" panose="02040602050305030304" pitchFamily="18" charset="0"/>
              </a:rPr>
              <a:t> на </a:t>
            </a:r>
            <a:r>
              <a:rPr lang="ru-RU" sz="2000" dirty="0" err="1" smtClean="0">
                <a:latin typeface="Book Antiqua" panose="02040602050305030304" pitchFamily="18" charset="0"/>
              </a:rPr>
              <a:t>основі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національності</a:t>
            </a:r>
            <a:r>
              <a:rPr lang="ru-RU" sz="2000" dirty="0" smtClean="0"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latin typeface="Book Antiqua" panose="02040602050305030304" pitchFamily="18" charset="0"/>
              </a:rPr>
              <a:t>раси</a:t>
            </a:r>
            <a:r>
              <a:rPr lang="ru-RU" sz="2000" dirty="0" smtClean="0"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latin typeface="Book Antiqua" panose="02040602050305030304" pitchFamily="18" charset="0"/>
              </a:rPr>
              <a:t>релігії</a:t>
            </a:r>
            <a:r>
              <a:rPr lang="ru-RU" sz="2000" dirty="0" smtClean="0"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latin typeface="Book Antiqua" panose="02040602050305030304" pitchFamily="18" charset="0"/>
              </a:rPr>
              <a:t>статі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або</a:t>
            </a:r>
            <a:r>
              <a:rPr lang="ru-RU" sz="2000" dirty="0" smtClean="0">
                <a:latin typeface="Book Antiqua" panose="02040602050305030304" pitchFamily="18" charset="0"/>
              </a:rPr>
              <a:t> за </a:t>
            </a:r>
            <a:r>
              <a:rPr lang="ru-RU" sz="2000" dirty="0" err="1" smtClean="0">
                <a:latin typeface="Book Antiqua" panose="02040602050305030304" pitchFamily="18" charset="0"/>
              </a:rPr>
              <a:t>іншою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ознакою</a:t>
            </a:r>
            <a:r>
              <a:rPr lang="ru-RU" sz="2000" dirty="0" smtClean="0">
                <a:latin typeface="Book Antiqua" panose="02040602050305030304" pitchFamily="18" charset="0"/>
              </a:rPr>
              <a:t>;</a:t>
            </a:r>
            <a:endParaRPr lang="uk-UA" sz="20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 smtClean="0">
                <a:latin typeface="Book Antiqua" panose="02040602050305030304" pitchFamily="18" charset="0"/>
              </a:rPr>
              <a:t>надмірне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зосередження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уваги</a:t>
            </a:r>
            <a:r>
              <a:rPr lang="ru-RU" sz="2000" dirty="0">
                <a:latin typeface="Book Antiqua" panose="02040602050305030304" pitchFamily="18" charset="0"/>
              </a:rPr>
              <a:t> на </a:t>
            </a:r>
            <a:r>
              <a:rPr lang="ru-RU" sz="2000" dirty="0" err="1">
                <a:latin typeface="Book Antiqua" panose="02040602050305030304" pitchFamily="18" charset="0"/>
              </a:rPr>
              <a:t>насильстві</a:t>
            </a:r>
            <a:r>
              <a:rPr lang="ru-RU" sz="2000" dirty="0">
                <a:latin typeface="Book Antiqua" panose="02040602050305030304" pitchFamily="18" charset="0"/>
              </a:rPr>
              <a:t>, а </a:t>
            </a:r>
            <a:r>
              <a:rPr lang="ru-RU" sz="2000" dirty="0" err="1">
                <a:latin typeface="Book Antiqua" panose="02040602050305030304" pitchFamily="18" charset="0"/>
              </a:rPr>
              <a:t>саме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поширення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висловлювань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або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зображень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насильства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ru-RU" sz="2000" dirty="0" err="1">
                <a:latin typeface="Book Antiqua" panose="02040602050305030304" pitchFamily="18" charset="0"/>
              </a:rPr>
              <a:t>які</a:t>
            </a:r>
            <a:r>
              <a:rPr lang="ru-RU" sz="2000" dirty="0">
                <a:latin typeface="Book Antiqua" panose="02040602050305030304" pitchFamily="18" charset="0"/>
              </a:rPr>
              <a:t> не є </a:t>
            </a:r>
            <a:r>
              <a:rPr lang="ru-RU" sz="2000" dirty="0" err="1">
                <a:latin typeface="Book Antiqua" panose="02040602050305030304" pitchFamily="18" charset="0"/>
              </a:rPr>
              <a:t>обґрунтованими</a:t>
            </a:r>
            <a:r>
              <a:rPr lang="ru-RU" sz="2000" dirty="0">
                <a:latin typeface="Book Antiqua" panose="02040602050305030304" pitchFamily="18" charset="0"/>
              </a:rPr>
              <a:t> в </a:t>
            </a:r>
            <a:r>
              <a:rPr lang="ru-RU" sz="2000" dirty="0" err="1">
                <a:latin typeface="Book Antiqua" panose="02040602050305030304" pitchFamily="18" charset="0"/>
              </a:rPr>
              <a:t>контексті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відповідної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передачі</a:t>
            </a:r>
            <a:r>
              <a:rPr lang="ru-RU" sz="2000" dirty="0">
                <a:latin typeface="Book Antiqua" panose="02040602050305030304" pitchFamily="18" charset="0"/>
              </a:rPr>
              <a:t>; </a:t>
            </a:r>
            <a:endParaRPr lang="uk-UA" sz="20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 smtClean="0">
                <a:latin typeface="Book Antiqua" panose="02040602050305030304" pitchFamily="18" charset="0"/>
              </a:rPr>
              <a:t>поширення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>
                <a:latin typeface="Book Antiqua" panose="02040602050305030304" pitchFamily="18" charset="0"/>
              </a:rPr>
              <a:t>і реклама </a:t>
            </a:r>
            <a:r>
              <a:rPr lang="ru-RU" sz="2000" dirty="0" err="1">
                <a:latin typeface="Book Antiqua" panose="02040602050305030304" pitchFamily="18" charset="0"/>
              </a:rPr>
              <a:t>порнографічних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матеріалів</a:t>
            </a:r>
            <a:r>
              <a:rPr lang="ru-RU" sz="2000" dirty="0">
                <a:latin typeface="Book Antiqua" panose="02040602050305030304" pitchFamily="18" charset="0"/>
              </a:rPr>
              <a:t> та </a:t>
            </a:r>
            <a:r>
              <a:rPr lang="ru-RU" sz="2000" dirty="0" err="1">
                <a:latin typeface="Book Antiqua" panose="02040602050305030304" pitchFamily="18" charset="0"/>
              </a:rPr>
              <a:t>предметів</a:t>
            </a:r>
            <a:r>
              <a:rPr lang="ru-RU" sz="2000" dirty="0" smtClean="0">
                <a:latin typeface="Book Antiqua" panose="02040602050305030304" pitchFamily="18" charset="0"/>
              </a:rPr>
              <a:t>; список в </a:t>
            </a:r>
            <a:r>
              <a:rPr lang="ru-RU" sz="2000" dirty="0" err="1" smtClean="0">
                <a:latin typeface="Book Antiqua" panose="02040602050305030304" pitchFamily="18" charset="0"/>
              </a:rPr>
              <a:t>процесі</a:t>
            </a:r>
            <a:r>
              <a:rPr lang="ru-RU" sz="2000" dirty="0" smtClean="0"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latin typeface="Book Antiqua" panose="02040602050305030304" pitchFamily="18" charset="0"/>
              </a:rPr>
              <a:t>коригування</a:t>
            </a:r>
            <a:r>
              <a:rPr lang="ru-RU" sz="2000" dirty="0" smtClean="0">
                <a:latin typeface="Book Antiqua" panose="02040602050305030304" pitchFamily="18" charset="0"/>
              </a:rPr>
              <a:t> і </a:t>
            </a:r>
            <a:r>
              <a:rPr lang="ru-RU" sz="2000" dirty="0" err="1" smtClean="0">
                <a:latin typeface="Book Antiqua" panose="02040602050305030304" pitchFamily="18" charset="0"/>
              </a:rPr>
              <a:t>розширення</a:t>
            </a:r>
            <a:endParaRPr lang="uk-UA" sz="20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86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688976"/>
            <a:ext cx="9172574" cy="53975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Book Antiqua" panose="02040602050305030304" pitchFamily="18" charset="0"/>
              </a:rPr>
              <a:t>ОБМЕЖЕННЯ ТА ВИМОГИ ДО ЗМІСТУ</a:t>
            </a:r>
            <a:r>
              <a:rPr lang="uk-UA" sz="2800" b="1" dirty="0" smtClean="0">
                <a:latin typeface="Book Antiqua" panose="02040602050305030304" pitchFamily="18" charset="0"/>
              </a:rPr>
              <a:t> </a:t>
            </a:r>
            <a:r>
              <a:rPr lang="uk-UA" sz="2800" dirty="0" smtClean="0">
                <a:latin typeface="Book Antiqua" panose="02040602050305030304" pitchFamily="18" charset="0"/>
              </a:rPr>
              <a:t>КОНТЕНТУ</a:t>
            </a:r>
            <a:r>
              <a:rPr lang="uk-UA" sz="2800" b="1" dirty="0" smtClean="0">
                <a:latin typeface="Book Antiqua" panose="02040602050305030304" pitchFamily="18" charset="0"/>
              </a:rPr>
              <a:t> </a:t>
            </a:r>
            <a:r>
              <a:rPr lang="uk-UA" sz="2800" dirty="0" smtClean="0">
                <a:latin typeface="Book Antiqua" panose="02040602050305030304" pitchFamily="18" charset="0"/>
              </a:rPr>
              <a:t>АУДІОВІЗУАЛЬНОЇ  ПОСЛУГИ</a:t>
            </a:r>
            <a:endParaRPr lang="uk-UA" sz="28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87" y="2040952"/>
            <a:ext cx="9301162" cy="404552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Book Antiqua" panose="02040602050305030304" pitchFamily="18" charset="0"/>
              </a:rPr>
              <a:t>пропаганда </a:t>
            </a:r>
            <a:r>
              <a:rPr lang="ru-RU" sz="2000" dirty="0" err="1">
                <a:latin typeface="Book Antiqua" panose="02040602050305030304" pitchFamily="18" charset="0"/>
              </a:rPr>
              <a:t>наркотичних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засобів</a:t>
            </a:r>
            <a:r>
              <a:rPr lang="ru-RU" sz="2000" dirty="0">
                <a:latin typeface="Book Antiqua" panose="02040602050305030304" pitchFamily="18" charset="0"/>
              </a:rPr>
              <a:t>, </a:t>
            </a:r>
            <a:r>
              <a:rPr lang="ru-RU" sz="2000" dirty="0" err="1">
                <a:latin typeface="Book Antiqua" panose="02040602050305030304" pitchFamily="18" charset="0"/>
              </a:rPr>
              <a:t>психотропних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речовин</a:t>
            </a:r>
            <a:r>
              <a:rPr lang="ru-RU" sz="2000" dirty="0">
                <a:latin typeface="Book Antiqua" panose="02040602050305030304" pitchFamily="18" charset="0"/>
              </a:rPr>
              <a:t> з будь-</a:t>
            </a:r>
            <a:r>
              <a:rPr lang="ru-RU" sz="2000" dirty="0" err="1">
                <a:latin typeface="Book Antiqua" panose="02040602050305030304" pitchFamily="18" charset="0"/>
              </a:rPr>
              <a:t>якою</a:t>
            </a:r>
            <a:r>
              <a:rPr lang="ru-RU" sz="2000" dirty="0">
                <a:latin typeface="Book Antiqua" panose="02040602050305030304" pitchFamily="18" charset="0"/>
              </a:rPr>
              <a:t> метою </a:t>
            </a:r>
            <a:r>
              <a:rPr lang="ru-RU" sz="2000" dirty="0" err="1">
                <a:latin typeface="Book Antiqua" panose="02040602050305030304" pitchFamily="18" charset="0"/>
              </a:rPr>
              <a:t>їх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застосування</a:t>
            </a:r>
            <a:r>
              <a:rPr lang="ru-RU" sz="2000" dirty="0">
                <a:latin typeface="Book Antiqua" panose="02040602050305030304" pitchFamily="18" charset="0"/>
              </a:rPr>
              <a:t>;</a:t>
            </a:r>
            <a:endParaRPr lang="uk-UA" sz="20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>
                <a:latin typeface="Book Antiqua" panose="02040602050305030304" pitchFamily="18" charset="0"/>
              </a:rPr>
              <a:t>незаконне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розголошення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інформації</a:t>
            </a:r>
            <a:r>
              <a:rPr lang="ru-RU" sz="2000" dirty="0">
                <a:latin typeface="Book Antiqua" panose="02040602050305030304" pitchFamily="18" charset="0"/>
              </a:rPr>
              <a:t> з </a:t>
            </a:r>
            <a:r>
              <a:rPr lang="ru-RU" sz="2000" dirty="0" err="1">
                <a:latin typeface="Book Antiqua" panose="02040602050305030304" pitchFamily="18" charset="0"/>
              </a:rPr>
              <a:t>обмеженим</a:t>
            </a:r>
            <a:r>
              <a:rPr lang="ru-RU" sz="2000" dirty="0">
                <a:latin typeface="Book Antiqua" panose="02040602050305030304" pitchFamily="18" charset="0"/>
              </a:rPr>
              <a:t> доступом, </a:t>
            </a:r>
            <a:r>
              <a:rPr lang="ru-RU" sz="2000" dirty="0" err="1">
                <a:latin typeface="Book Antiqua" panose="02040602050305030304" pitchFamily="18" charset="0"/>
              </a:rPr>
              <a:t>крім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випадків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поширення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інформації</a:t>
            </a:r>
            <a:r>
              <a:rPr lang="ru-RU" sz="2000" dirty="0">
                <a:latin typeface="Book Antiqua" panose="02040602050305030304" pitchFamily="18" charset="0"/>
              </a:rPr>
              <a:t>, яка є </a:t>
            </a:r>
            <a:r>
              <a:rPr lang="ru-RU" sz="2000" dirty="0" err="1">
                <a:latin typeface="Book Antiqua" panose="02040602050305030304" pitchFamily="18" charset="0"/>
              </a:rPr>
              <a:t>суспільно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необхідною</a:t>
            </a:r>
            <a:r>
              <a:rPr lang="ru-RU" sz="2000" dirty="0">
                <a:latin typeface="Book Antiqua" panose="02040602050305030304" pitchFamily="18" charset="0"/>
              </a:rPr>
              <a:t>;</a:t>
            </a:r>
            <a:endParaRPr lang="uk-UA" sz="20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>
                <a:latin typeface="Book Antiqua" panose="02040602050305030304" pitchFamily="18" charset="0"/>
              </a:rPr>
              <a:t>програми</a:t>
            </a:r>
            <a:r>
              <a:rPr lang="ru-RU" sz="2000" dirty="0">
                <a:latin typeface="Book Antiqua" panose="02040602050305030304" pitchFamily="18" charset="0"/>
              </a:rPr>
              <a:t> та </a:t>
            </a:r>
            <a:r>
              <a:rPr lang="ru-RU" sz="2000" dirty="0" err="1">
                <a:latin typeface="Book Antiqua" panose="02040602050305030304" pitchFamily="18" charset="0"/>
              </a:rPr>
              <a:t>передачі</a:t>
            </a:r>
            <a:r>
              <a:rPr lang="ru-RU" sz="2000" dirty="0">
                <a:latin typeface="Book Antiqua" panose="02040602050305030304" pitchFamily="18" charset="0"/>
              </a:rPr>
              <a:t>, у </a:t>
            </a:r>
            <a:r>
              <a:rPr lang="ru-RU" sz="2000" dirty="0" err="1">
                <a:latin typeface="Book Antiqua" panose="02040602050305030304" pitchFamily="18" charset="0"/>
              </a:rPr>
              <a:t>яких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споживачам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надаються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послуги</a:t>
            </a:r>
            <a:r>
              <a:rPr lang="ru-RU" sz="2000" dirty="0">
                <a:latin typeface="Book Antiqua" panose="02040602050305030304" pitchFamily="18" charset="0"/>
              </a:rPr>
              <a:t> з </a:t>
            </a:r>
            <a:r>
              <a:rPr lang="ru-RU" sz="2000" dirty="0" err="1">
                <a:latin typeface="Book Antiqua" panose="02040602050305030304" pitchFamily="18" charset="0"/>
              </a:rPr>
              <a:t>ворожіння</a:t>
            </a:r>
            <a:r>
              <a:rPr lang="ru-RU" sz="2000" dirty="0">
                <a:latin typeface="Book Antiqua" panose="02040602050305030304" pitchFamily="18" charset="0"/>
              </a:rPr>
              <a:t> та </a:t>
            </a:r>
            <a:r>
              <a:rPr lang="ru-RU" sz="2000" dirty="0" err="1">
                <a:latin typeface="Book Antiqua" panose="02040602050305030304" pitchFamily="18" charset="0"/>
              </a:rPr>
              <a:t>гадання</a:t>
            </a:r>
            <a:r>
              <a:rPr lang="ru-RU" sz="2000" dirty="0">
                <a:latin typeface="Book Antiqua" panose="02040602050305030304" pitchFamily="18" charset="0"/>
              </a:rPr>
              <a:t>, а </a:t>
            </a:r>
            <a:r>
              <a:rPr lang="ru-RU" sz="2000" dirty="0" err="1">
                <a:latin typeface="Book Antiqua" panose="02040602050305030304" pitchFamily="18" charset="0"/>
              </a:rPr>
              <a:t>також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платні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послуги</a:t>
            </a:r>
            <a:r>
              <a:rPr lang="ru-RU" sz="2000" dirty="0">
                <a:latin typeface="Book Antiqua" panose="02040602050305030304" pitchFamily="18" charset="0"/>
              </a:rPr>
              <a:t> у </a:t>
            </a:r>
            <a:r>
              <a:rPr lang="ru-RU" sz="2000" dirty="0" err="1">
                <a:latin typeface="Book Antiqua" panose="02040602050305030304" pitchFamily="18" charset="0"/>
              </a:rPr>
              <a:t>сфері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народної</a:t>
            </a:r>
            <a:r>
              <a:rPr lang="ru-RU" sz="2000" dirty="0">
                <a:latin typeface="Book Antiqua" panose="02040602050305030304" pitchFamily="18" charset="0"/>
              </a:rPr>
              <a:t> та/</a:t>
            </a:r>
            <a:r>
              <a:rPr lang="ru-RU" sz="2000" dirty="0" err="1">
                <a:latin typeface="Book Antiqua" panose="02040602050305030304" pitchFamily="18" charset="0"/>
              </a:rPr>
              <a:t>або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нетрадиційної</a:t>
            </a:r>
            <a:r>
              <a:rPr lang="ru-RU" sz="2000" dirty="0"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latin typeface="Book Antiqua" panose="02040602050305030304" pitchFamily="18" charset="0"/>
              </a:rPr>
              <a:t>медицини</a:t>
            </a:r>
            <a:r>
              <a:rPr lang="uk-UA" sz="2000" dirty="0"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07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Другая 4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FFC000"/>
      </a:accent1>
      <a:accent2>
        <a:srgbClr val="0070C0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5716</TotalTime>
  <Words>1230</Words>
  <Application>Microsoft Office PowerPoint</Application>
  <PresentationFormat>Широкоэкранный</PresentationFormat>
  <Paragraphs>88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Calibri</vt:lpstr>
      <vt:lpstr>Trebuchet MS</vt:lpstr>
      <vt:lpstr>Wingdings</vt:lpstr>
      <vt:lpstr>Wingdings 3</vt:lpstr>
      <vt:lpstr>Грань</vt:lpstr>
      <vt:lpstr>ПРО ВДОСКОНАЛЕННЯ ЗАКОНОДАВСТВА У СФЕРІ ТЕЛЕБАЧЕННЯ В ЧАСТИНІ РОЗПОВСЮДЖЕННЯ  АУДІОВІЗУАЛЬНИХ ПОСЛУГ</vt:lpstr>
      <vt:lpstr>ПРОЕКТ </vt:lpstr>
      <vt:lpstr>МЕТА.ЗАВДАННЯ</vt:lpstr>
      <vt:lpstr>ПРИНЦИПИ</vt:lpstr>
      <vt:lpstr>ЗАГАЛЬНА ХАРАКТЕРИСТИКА</vt:lpstr>
      <vt:lpstr>ЗАГАЛЬНА ХАРАКТЕРИСТИКА</vt:lpstr>
      <vt:lpstr>НЕ ВІДНОСИТЬСЯ ДО РЕГУЛЮВАННЯ ЗАКОНОМ         поширення аудіовізуальної інформації: </vt:lpstr>
      <vt:lpstr>ОБМЕЖЕННЯ ТА ВИМОГИ ДО ЗМІСТУ КОНТЕНТУ АУДІОВІЗУАЛЬНОЇ  ПОСЛУГИ</vt:lpstr>
      <vt:lpstr>ОБМЕЖЕННЯ ТА ВИМОГИ ДО ЗМІСТУ КОНТЕНТУ АУДІОВІЗУАЛЬНОЇ  ПОСЛУГИ</vt:lpstr>
      <vt:lpstr>ДОДАТКОВІ ГАРАНТІЇ ПРОЗОРОСТІ </vt:lpstr>
      <vt:lpstr>СВОБОДА ДІЯЛЬНОСТІ У СФЕРІ АУДІОВІЗУАЛЬНИХ ПОСЛУГ</vt:lpstr>
      <vt:lpstr>СВОБОДА ДІЯЛЬНОСТІ У СФЕРІ АУДІОВІЗУАЛЬНИХ ПОСЛУГ</vt:lpstr>
      <vt:lpstr>ПРОБЛЕМНІ ПИТАННЯ </vt:lpstr>
      <vt:lpstr>ПРОБЛЕМНІ ПИТАННЯ </vt:lpstr>
      <vt:lpstr>ПРОБЛЕМНІ ПИТАННЯ </vt:lpstr>
      <vt:lpstr>THANK YOU FOR YOUR KIND ATTENTION, MY FRIENDS    KEEP CALM AND    SELF-REGULATE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проекту нової редакції закону «Про телебачення і радіомовлення»</dc:title>
  <dc:creator>Dmytro Kotlyar</dc:creator>
  <cp:lastModifiedBy>Карапетян Олександр Олександрович</cp:lastModifiedBy>
  <cp:revision>203</cp:revision>
  <cp:lastPrinted>2014-02-17T09:11:33Z</cp:lastPrinted>
  <dcterms:created xsi:type="dcterms:W3CDTF">2012-04-19T20:00:35Z</dcterms:created>
  <dcterms:modified xsi:type="dcterms:W3CDTF">2015-09-03T11:13:36Z</dcterms:modified>
</cp:coreProperties>
</file>