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0.xml" ContentType="application/vnd.openxmlformats-officedocument.themeOverride+xml"/>
  <Override PartName="/ppt/charts/chart6.xml" ContentType="application/vnd.openxmlformats-officedocument.drawingml.chart+xml"/>
  <Override PartName="/ppt/theme/themeOverride11.xml" ContentType="application/vnd.openxmlformats-officedocument.themeOverride+xml"/>
  <Override PartName="/ppt/charts/chart7.xml" ContentType="application/vnd.openxmlformats-officedocument.drawingml.chart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37" r:id="rId3"/>
    <p:sldId id="317" r:id="rId4"/>
    <p:sldId id="324" r:id="rId5"/>
    <p:sldId id="338" r:id="rId6"/>
    <p:sldId id="325" r:id="rId7"/>
    <p:sldId id="341" r:id="rId8"/>
    <p:sldId id="335" r:id="rId9"/>
    <p:sldId id="350" r:id="rId10"/>
    <p:sldId id="347" r:id="rId11"/>
    <p:sldId id="348" r:id="rId12"/>
    <p:sldId id="344" r:id="rId13"/>
    <p:sldId id="345" r:id="rId14"/>
    <p:sldId id="349" r:id="rId15"/>
    <p:sldId id="343" r:id="rId16"/>
    <p:sldId id="336" r:id="rId17"/>
    <p:sldId id="309" r:id="rId18"/>
    <p:sldId id="34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3A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0" autoAdjust="0"/>
    <p:restoredTop sz="74967" autoAdjust="0"/>
  </p:normalViewPr>
  <p:slideViewPr>
    <p:cSldViewPr>
      <p:cViewPr varScale="1">
        <p:scale>
          <a:sx n="88" d="100"/>
          <a:sy n="88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0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Доля регулярных пользователей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58%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регулярных пользователей 57%</c:v>
                </c:pt>
              </c:strCache>
            </c:strRef>
          </c:tx>
          <c:spPr>
            <a:solidFill>
              <a:srgbClr val="FFC000"/>
            </a:solidFill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EF84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0.57133740609109751</c:v>
                </c:pt>
                <c:pt idx="1">
                  <c:v>0.42866259390890354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3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Интернета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дома 57%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Интернета дома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D7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0.55200000000000005</c:v>
                </c:pt>
                <c:pt idx="1">
                  <c:v>0.44800000000000001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3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73938639026099E-2"/>
          <c:y val="5.3708435902882816E-2"/>
          <c:w val="0.94021739130434756"/>
          <c:h val="0.7902813299232734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45716">
              <a:solidFill>
                <a:srgbClr val="FFD700"/>
              </a:solidFill>
              <a:prstDash val="solid"/>
            </a:ln>
          </c:spPr>
          <c:marker>
            <c:symbol val="x"/>
            <c:size val="13"/>
            <c:spPr>
              <a:solidFill>
                <a:srgbClr val="FFD700"/>
              </a:solidFill>
              <a:ln>
                <a:solidFill>
                  <a:srgbClr val="FFD7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15"/>
              <c:layout>
                <c:manualLayout>
                  <c:x val="-3.1788172342495431E-2"/>
                  <c:y val="-8.9631411346058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3.0288982438359566E-2"/>
                  <c:y val="-5.3337351790464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3.1460234866551806E-2"/>
                  <c:y val="-5.4261519240909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3.2631487294744091E-2"/>
                  <c:y val="-5.9821027406355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3.2444162700001541E-2"/>
                  <c:y val="-6.1189836647157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noFill/>
              <a:ln w="30477">
                <a:noFill/>
              </a:ln>
            </c:spPr>
            <c:txPr>
              <a:bodyPr/>
              <a:lstStyle/>
              <a:p>
                <a:pPr>
                  <a:defRPr sz="1440" b="0" i="0" u="none" strike="noStrike" baseline="0">
                    <a:solidFill>
                      <a:schemeClr val="bg1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Sheet1!$B$1:$AI$1</c:f>
              <c:strCache>
                <c:ptCount val="3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 I</c:v>
                </c:pt>
                <c:pt idx="14">
                  <c:v>2010 II</c:v>
                </c:pt>
                <c:pt idx="15">
                  <c:v>2010 III</c:v>
                </c:pt>
                <c:pt idx="16">
                  <c:v>2010 IV</c:v>
                </c:pt>
                <c:pt idx="17">
                  <c:v>2011 I</c:v>
                </c:pt>
                <c:pt idx="18">
                  <c:v>2011 II</c:v>
                </c:pt>
                <c:pt idx="19">
                  <c:v>2011 III</c:v>
                </c:pt>
                <c:pt idx="20">
                  <c:v>2011 IV</c:v>
                </c:pt>
                <c:pt idx="21">
                  <c:v>2012 I</c:v>
                </c:pt>
                <c:pt idx="22">
                  <c:v>2012 II</c:v>
                </c:pt>
                <c:pt idx="23">
                  <c:v>2012 III</c:v>
                </c:pt>
                <c:pt idx="24">
                  <c:v>2012 IV</c:v>
                </c:pt>
                <c:pt idx="25">
                  <c:v>2013 I</c:v>
                </c:pt>
                <c:pt idx="26">
                  <c:v>2013 II</c:v>
                </c:pt>
                <c:pt idx="27">
                  <c:v>2013 III</c:v>
                </c:pt>
                <c:pt idx="28">
                  <c:v>2013 IV</c:v>
                </c:pt>
                <c:pt idx="29">
                  <c:v>2014 I</c:v>
                </c:pt>
                <c:pt idx="30">
                  <c:v>2014 II</c:v>
                </c:pt>
                <c:pt idx="31">
                  <c:v>2014 III</c:v>
                </c:pt>
                <c:pt idx="32">
                  <c:v>2014 IV</c:v>
                </c:pt>
                <c:pt idx="33">
                  <c:v>2015 I</c:v>
                </c:pt>
              </c:strCache>
            </c:strRef>
          </c:cat>
          <c:val>
            <c:numRef>
              <c:f>Sheet1!$B$2:$AI$2</c:f>
              <c:numCache>
                <c:formatCode>General</c:formatCode>
                <c:ptCount val="34"/>
                <c:pt idx="0" formatCode="0%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13</c:v>
                </c:pt>
                <c:pt idx="8">
                  <c:v>16.2</c:v>
                </c:pt>
                <c:pt idx="9">
                  <c:v>19</c:v>
                </c:pt>
                <c:pt idx="10">
                  <c:v>21.6</c:v>
                </c:pt>
                <c:pt idx="11">
                  <c:v>24.4</c:v>
                </c:pt>
                <c:pt idx="12">
                  <c:v>28.8</c:v>
                </c:pt>
                <c:pt idx="13">
                  <c:v>32</c:v>
                </c:pt>
                <c:pt idx="14">
                  <c:v>37</c:v>
                </c:pt>
                <c:pt idx="15">
                  <c:v>37</c:v>
                </c:pt>
                <c:pt idx="16">
                  <c:v>39</c:v>
                </c:pt>
                <c:pt idx="17">
                  <c:v>42</c:v>
                </c:pt>
                <c:pt idx="18">
                  <c:v>42.4</c:v>
                </c:pt>
                <c:pt idx="19">
                  <c:v>45.27848101</c:v>
                </c:pt>
                <c:pt idx="20">
                  <c:v>46</c:v>
                </c:pt>
                <c:pt idx="21">
                  <c:v>48.11914617</c:v>
                </c:pt>
                <c:pt idx="22">
                  <c:v>51.177100000000003</c:v>
                </c:pt>
                <c:pt idx="23">
                  <c:v>56.7</c:v>
                </c:pt>
                <c:pt idx="24">
                  <c:v>56.830791910000002</c:v>
                </c:pt>
                <c:pt idx="25">
                  <c:v>57</c:v>
                </c:pt>
                <c:pt idx="26">
                  <c:v>57.3</c:v>
                </c:pt>
                <c:pt idx="27">
                  <c:v>57.4</c:v>
                </c:pt>
                <c:pt idx="28">
                  <c:v>58</c:v>
                </c:pt>
                <c:pt idx="29">
                  <c:v>58.53</c:v>
                </c:pt>
                <c:pt idx="30">
                  <c:v>59.6</c:v>
                </c:pt>
                <c:pt idx="31">
                  <c:v>61.1</c:v>
                </c:pt>
                <c:pt idx="32">
                  <c:v>62</c:v>
                </c:pt>
                <c:pt idx="33">
                  <c:v>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45716">
              <a:solidFill>
                <a:srgbClr val="EF8400"/>
              </a:solidFill>
              <a:prstDash val="solid"/>
            </a:ln>
          </c:spPr>
          <c:marker>
            <c:symbol val="square"/>
            <c:size val="13"/>
            <c:spPr>
              <a:solidFill>
                <a:srgbClr val="EF8400"/>
              </a:solidFill>
              <a:ln>
                <a:solidFill>
                  <a:srgbClr val="EF84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7"/>
              <c:layout>
                <c:manualLayout>
                  <c:x val="-2.9211393919348849E-2"/>
                  <c:y val="6.6200628378532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382646347541065E-2"/>
                  <c:y val="6.52414252553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1553898775733315E-2"/>
                  <c:y val="6.0715569305552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366574180990814E-2"/>
                  <c:y val="6.2673612110607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820435304835188E-2"/>
                  <c:y val="6.201393682445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0991687733027462E-2"/>
                  <c:y val="6.9856376432398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0804363138284961E-2"/>
                  <c:y val="6.1464116679948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0616919914303407E-2"/>
                  <c:y val="7.549048092779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1788172342495431E-2"/>
                  <c:y val="5.6098957997364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600847747752993E-2"/>
                  <c:y val="4.5808828774033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5978621915075606E-2"/>
                  <c:y val="4.7762037281727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3.3943352604137514E-2"/>
                  <c:y val="4.9075730624692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2.9679941052873249E-2"/>
                  <c:y val="4.9774972845641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6775106524543787E-2"/>
                  <c:y val="5.2991593095824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7946358952735895E-2"/>
                  <c:y val="5.1158131463477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2.6400220076580282E-2"/>
                  <c:y val="5.5184225730282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2.2136808525316118E-2"/>
                  <c:y val="8.0384646305364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2.602545225785614E-2"/>
                  <c:y val="4.96941092209658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2.9914095990396183E-2"/>
                  <c:y val="4.1152273877022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2.9726771395653717E-2"/>
                  <c:y val="4.56480779717116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-2.9539328171671968E-2"/>
                  <c:y val="4.9274457854580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-2.9305455462135036E-2"/>
                  <c:y val="6.3047694617352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-2.5612289989175092E-2"/>
                  <c:y val="5.1009569984415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2.2598870056497182E-2"/>
                  <c:y val="6.2345029980952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-2.2598870056497182E-2"/>
                  <c:y val="8.501594997402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-2.2598870056497182E-2"/>
                  <c:y val="8.501594997402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3"/>
              <c:layout>
                <c:manualLayout>
                  <c:x val="-2.3135138216305681E-2"/>
                  <c:y val="7.949142105298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noFill/>
              <a:ln w="30477">
                <a:noFill/>
              </a:ln>
            </c:spPr>
            <c:txPr>
              <a:bodyPr/>
              <a:lstStyle/>
              <a:p>
                <a:pPr>
                  <a:defRPr sz="1440" b="0" i="0" u="none" strike="noStrike" baseline="0">
                    <a:solidFill>
                      <a:schemeClr val="bg1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Sheet1!$B$1:$AI$1</c:f>
              <c:strCache>
                <c:ptCount val="3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 I</c:v>
                </c:pt>
                <c:pt idx="14">
                  <c:v>2010 II</c:v>
                </c:pt>
                <c:pt idx="15">
                  <c:v>2010 III</c:v>
                </c:pt>
                <c:pt idx="16">
                  <c:v>2010 IV</c:v>
                </c:pt>
                <c:pt idx="17">
                  <c:v>2011 I</c:v>
                </c:pt>
                <c:pt idx="18">
                  <c:v>2011 II</c:v>
                </c:pt>
                <c:pt idx="19">
                  <c:v>2011 III</c:v>
                </c:pt>
                <c:pt idx="20">
                  <c:v>2011 IV</c:v>
                </c:pt>
                <c:pt idx="21">
                  <c:v>2012 I</c:v>
                </c:pt>
                <c:pt idx="22">
                  <c:v>2012 II</c:v>
                </c:pt>
                <c:pt idx="23">
                  <c:v>2012 III</c:v>
                </c:pt>
                <c:pt idx="24">
                  <c:v>2012 IV</c:v>
                </c:pt>
                <c:pt idx="25">
                  <c:v>2013 I</c:v>
                </c:pt>
                <c:pt idx="26">
                  <c:v>2013 II</c:v>
                </c:pt>
                <c:pt idx="27">
                  <c:v>2013 III</c:v>
                </c:pt>
                <c:pt idx="28">
                  <c:v>2013 IV</c:v>
                </c:pt>
                <c:pt idx="29">
                  <c:v>2014 I</c:v>
                </c:pt>
                <c:pt idx="30">
                  <c:v>2014 II</c:v>
                </c:pt>
                <c:pt idx="31">
                  <c:v>2014 III</c:v>
                </c:pt>
                <c:pt idx="32">
                  <c:v>2014 IV</c:v>
                </c:pt>
                <c:pt idx="33">
                  <c:v>2015 I</c:v>
                </c:pt>
              </c:strCache>
            </c:strRef>
          </c:cat>
          <c:val>
            <c:numRef>
              <c:f>Sheet1!$B$3:$AI$3</c:f>
              <c:numCache>
                <c:formatCode>General</c:formatCode>
                <c:ptCount val="34"/>
                <c:pt idx="7">
                  <c:v>12</c:v>
                </c:pt>
                <c:pt idx="8">
                  <c:v>15.2</c:v>
                </c:pt>
                <c:pt idx="9">
                  <c:v>17.5</c:v>
                </c:pt>
                <c:pt idx="10">
                  <c:v>19.5</c:v>
                </c:pt>
                <c:pt idx="11">
                  <c:v>21.7</c:v>
                </c:pt>
                <c:pt idx="12">
                  <c:v>25.4</c:v>
                </c:pt>
                <c:pt idx="13">
                  <c:v>27.8</c:v>
                </c:pt>
                <c:pt idx="14">
                  <c:v>32.200000000000003</c:v>
                </c:pt>
                <c:pt idx="15">
                  <c:v>32.9</c:v>
                </c:pt>
                <c:pt idx="16">
                  <c:v>33.1</c:v>
                </c:pt>
                <c:pt idx="17">
                  <c:v>34.690000000000012</c:v>
                </c:pt>
                <c:pt idx="18">
                  <c:v>35</c:v>
                </c:pt>
                <c:pt idx="19">
                  <c:v>36.08</c:v>
                </c:pt>
                <c:pt idx="20">
                  <c:v>39</c:v>
                </c:pt>
                <c:pt idx="21">
                  <c:v>42.13</c:v>
                </c:pt>
                <c:pt idx="22">
                  <c:v>44.91</c:v>
                </c:pt>
                <c:pt idx="23">
                  <c:v>50</c:v>
                </c:pt>
                <c:pt idx="24">
                  <c:v>50</c:v>
                </c:pt>
                <c:pt idx="25">
                  <c:v>50.339999999999996</c:v>
                </c:pt>
                <c:pt idx="26">
                  <c:v>50.7</c:v>
                </c:pt>
                <c:pt idx="27">
                  <c:v>51.4</c:v>
                </c:pt>
                <c:pt idx="28">
                  <c:v>53.3</c:v>
                </c:pt>
                <c:pt idx="29">
                  <c:v>53.4</c:v>
                </c:pt>
                <c:pt idx="30">
                  <c:v>55</c:v>
                </c:pt>
                <c:pt idx="31">
                  <c:v>57.1</c:v>
                </c:pt>
                <c:pt idx="32">
                  <c:v>57</c:v>
                </c:pt>
                <c:pt idx="33">
                  <c:v>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73600"/>
        <c:axId val="42875136"/>
      </c:lineChart>
      <c:catAx>
        <c:axId val="42873600"/>
        <c:scaling>
          <c:orientation val="minMax"/>
        </c:scaling>
        <c:delete val="0"/>
        <c:axPos val="b"/>
        <c:majorGridlines>
          <c:spPr>
            <a:ln w="15239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15239">
            <a:solidFill>
              <a:srgbClr val="C0C0C0"/>
            </a:solidFill>
            <a:prstDash val="solid"/>
          </a:ln>
        </c:spPr>
        <c:txPr>
          <a:bodyPr rot="-2700000" vert="horz"/>
          <a:lstStyle/>
          <a:p>
            <a:pPr>
              <a:defRPr sz="960" b="0" i="0" u="none" strike="noStrike" baseline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4287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875136"/>
        <c:scaling>
          <c:orientation val="minMax"/>
          <c:max val="70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11429">
            <a:noFill/>
          </a:ln>
        </c:spPr>
        <c:crossAx val="42873600"/>
        <c:crosses val="autoZero"/>
        <c:crossBetween val="between"/>
        <c:majorUnit val="4.2188999999999997"/>
        <c:minorUnit val="4.2188999999999997"/>
      </c:valAx>
      <c:spPr>
        <a:noFill/>
        <a:ln w="30477">
          <a:noFill/>
        </a:ln>
      </c:spPr>
    </c:plotArea>
    <c:legend>
      <c:legendPos val="r"/>
      <c:layout>
        <c:manualLayout>
          <c:xMode val="edge"/>
          <c:yMode val="edge"/>
          <c:x val="3.454227671144746E-2"/>
          <c:y val="2.7019633701454032E-2"/>
          <c:w val="2.9989496446654801E-2"/>
          <c:h val="0.28158547313777116"/>
        </c:manualLayout>
      </c:layout>
      <c:overlay val="0"/>
      <c:spPr>
        <a:noFill/>
        <a:ln w="30477">
          <a:noFill/>
        </a:ln>
      </c:spPr>
      <c:txPr>
        <a:bodyPr/>
        <a:lstStyle/>
        <a:p>
          <a:pPr>
            <a:defRPr sz="990" b="1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1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553494415438669E-2"/>
          <c:y val="2.3652820232978947E-2"/>
          <c:w val="0.97629115614301842"/>
          <c:h val="0.76699151824233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6.75794863799398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Стационарный домашний компьютер</c:v>
                </c:pt>
                <c:pt idx="1">
                  <c:v>Домашний ноутбук</c:v>
                </c:pt>
                <c:pt idx="2">
                  <c:v>Мобильный телефон</c:v>
                </c:pt>
                <c:pt idx="3">
                  <c:v>Планшет</c:v>
                </c:pt>
                <c:pt idx="4">
                  <c:v>Стационарный рабочий компьютер</c:v>
                </c:pt>
                <c:pt idx="5">
                  <c:v>Компьютер в гостях</c:v>
                </c:pt>
                <c:pt idx="6">
                  <c:v>Рабочий ноутбук</c:v>
                </c:pt>
                <c:pt idx="7">
                  <c:v>Компьютер в Интернет-кафе</c:v>
                </c:pt>
                <c:pt idx="8">
                  <c:v>Компьютер по месту учебы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0.58000000000000007</c:v>
                </c:pt>
                <c:pt idx="1">
                  <c:v>0.38000000000000034</c:v>
                </c:pt>
                <c:pt idx="2">
                  <c:v>0.18000000000000013</c:v>
                </c:pt>
                <c:pt idx="3">
                  <c:v>7.0000000000000021E-2</c:v>
                </c:pt>
                <c:pt idx="4">
                  <c:v>7.0000000000000021E-2</c:v>
                </c:pt>
                <c:pt idx="5">
                  <c:v>3.0000000000000016E-2</c:v>
                </c:pt>
                <c:pt idx="6">
                  <c:v>3.0000000000000016E-2</c:v>
                </c:pt>
                <c:pt idx="7">
                  <c:v>1.0000000000000005E-2</c:v>
                </c:pt>
                <c:pt idx="8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D700"/>
            </a:solidFill>
          </c:spPr>
          <c:invertIfNegative val="0"/>
          <c:dLbls>
            <c:dLbl>
              <c:idx val="0"/>
              <c:layout>
                <c:manualLayout>
                  <c:x val="7.543723045403552E-3"/>
                  <c:y val="-1.689487159498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76747207719341E-3"/>
                  <c:y val="-1.013692295699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Стационарный домашний компьютер</c:v>
                </c:pt>
                <c:pt idx="1">
                  <c:v>Домашний ноутбук</c:v>
                </c:pt>
                <c:pt idx="2">
                  <c:v>Мобильный телефон</c:v>
                </c:pt>
                <c:pt idx="3">
                  <c:v>Планшет</c:v>
                </c:pt>
                <c:pt idx="4">
                  <c:v>Стационарный рабочий компьютер</c:v>
                </c:pt>
                <c:pt idx="5">
                  <c:v>Компьютер в гостях</c:v>
                </c:pt>
                <c:pt idx="6">
                  <c:v>Рабочий ноутбук</c:v>
                </c:pt>
                <c:pt idx="7">
                  <c:v>Компьютер в Интернет-кафе</c:v>
                </c:pt>
                <c:pt idx="8">
                  <c:v>Компьютер по месту учебы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0.56999999999999995</c:v>
                </c:pt>
                <c:pt idx="1">
                  <c:v>0.4</c:v>
                </c:pt>
                <c:pt idx="2">
                  <c:v>0.2</c:v>
                </c:pt>
                <c:pt idx="3">
                  <c:v>8.0000000000000043E-2</c:v>
                </c:pt>
                <c:pt idx="4">
                  <c:v>8.0000000000000043E-2</c:v>
                </c:pt>
                <c:pt idx="5">
                  <c:v>3.0000000000000016E-2</c:v>
                </c:pt>
                <c:pt idx="6">
                  <c:v>5.0000000000000024E-2</c:v>
                </c:pt>
                <c:pt idx="7">
                  <c:v>1.0000000000000005E-2</c:v>
                </c:pt>
                <c:pt idx="8">
                  <c:v>1.0000000000000005E-2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F7B600"/>
            </a:solidFill>
          </c:spPr>
          <c:invertIfNegative val="0"/>
          <c:dLbls>
            <c:dLbl>
              <c:idx val="0"/>
              <c:layout>
                <c:manualLayout>
                  <c:x val="3.233024162315806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351589727598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Стационарный домашний компьютер</c:v>
                </c:pt>
                <c:pt idx="1">
                  <c:v>Домашний ноутбук</c:v>
                </c:pt>
                <c:pt idx="2">
                  <c:v>Мобильный телефон</c:v>
                </c:pt>
                <c:pt idx="3">
                  <c:v>Планшет</c:v>
                </c:pt>
                <c:pt idx="4">
                  <c:v>Стационарный рабочий компьютер</c:v>
                </c:pt>
                <c:pt idx="5">
                  <c:v>Компьютер в гостях</c:v>
                </c:pt>
                <c:pt idx="6">
                  <c:v>Рабочий ноутбук</c:v>
                </c:pt>
                <c:pt idx="7">
                  <c:v>Компьютер в Интернет-кафе</c:v>
                </c:pt>
                <c:pt idx="8">
                  <c:v>Компьютер по месту учебы</c:v>
                </c:pt>
              </c:strCache>
            </c:strRef>
          </c:cat>
          <c:val>
            <c:numRef>
              <c:f>Лист1!$D$2:$D$10</c:f>
              <c:numCache>
                <c:formatCode>###0%</c:formatCode>
                <c:ptCount val="9"/>
                <c:pt idx="0">
                  <c:v>0.5066113201175515</c:v>
                </c:pt>
                <c:pt idx="1">
                  <c:v>0.45677902035144902</c:v>
                </c:pt>
                <c:pt idx="2">
                  <c:v>0.25746731519558808</c:v>
                </c:pt>
                <c:pt idx="3">
                  <c:v>9.0423904132190328E-2</c:v>
                </c:pt>
                <c:pt idx="4">
                  <c:v>7.098389474844044E-2</c:v>
                </c:pt>
                <c:pt idx="5">
                  <c:v>3.6902322777736841E-2</c:v>
                </c:pt>
                <c:pt idx="6">
                  <c:v>5.6073804343066684E-2</c:v>
                </c:pt>
                <c:pt idx="7">
                  <c:v>7.1056228303977304E-3</c:v>
                </c:pt>
                <c:pt idx="8">
                  <c:v>2.0482123011880283E-2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64128"/>
        <c:axId val="42904576"/>
      </c:barChart>
      <c:catAx>
        <c:axId val="42064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uk-UA"/>
          </a:p>
        </c:txPr>
        <c:crossAx val="42904576"/>
        <c:crosses val="autoZero"/>
        <c:auto val="1"/>
        <c:lblAlgn val="ctr"/>
        <c:lblOffset val="100"/>
        <c:noMultiLvlLbl val="0"/>
      </c:catAx>
      <c:valAx>
        <c:axId val="429045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2064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419299565005643"/>
          <c:y val="1.9422039084003279E-2"/>
          <c:w val="0.4996111543161868"/>
          <c:h val="0.9612738160550221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ysClr val="window" lastClr="FFFFFF">
                <a:lumMod val="75000"/>
              </a:sys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7B6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7B6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 algn="ctr">
                    <a:defRPr sz="1200" b="0">
                      <a:solidFill>
                        <a:schemeClr val="bg1">
                          <a:lumMod val="5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 algn="ctr">
                    <a:defRPr sz="1200" b="0">
                      <a:solidFill>
                        <a:schemeClr val="bg1">
                          <a:lumMod val="5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 algn="ctr">
                    <a:defRPr sz="1200" b="0">
                      <a:solidFill>
                        <a:schemeClr val="bg1">
                          <a:lumMod val="5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 algn="ctr">
                    <a:defRPr sz="1200" b="0">
                      <a:solidFill>
                        <a:schemeClr val="bg1">
                          <a:lumMod val="5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 algn="ctr">
                    <a:defRPr sz="1200" b="0">
                      <a:solidFill>
                        <a:schemeClr val="bg1">
                          <a:lumMod val="5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 algn="ctr">
                    <a:defRPr sz="1200" b="0">
                      <a:solidFill>
                        <a:schemeClr val="bg1">
                          <a:lumMod val="5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 algn="ctr">
                    <a:defRPr sz="1200" b="0">
                      <a:solidFill>
                        <a:schemeClr val="bg1">
                          <a:lumMod val="5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sz="1200" b="1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4"/>
                <c:pt idx="2">
                  <c:v>Мобильный телефон</c:v>
                </c:pt>
                <c:pt idx="3">
                  <c:v>Планшет</c:v>
                </c:pt>
              </c:strCache>
            </c:strRef>
          </c:cat>
          <c:val>
            <c:numRef>
              <c:f>Лист1!$B$2:$B$10</c:f>
              <c:numCache>
                <c:formatCode>###0%</c:formatCode>
                <c:ptCount val="9"/>
                <c:pt idx="0">
                  <c:v>0.51</c:v>
                </c:pt>
                <c:pt idx="1">
                  <c:v>0.46</c:v>
                </c:pt>
                <c:pt idx="2">
                  <c:v>0.26</c:v>
                </c:pt>
                <c:pt idx="3">
                  <c:v>9.0000000000000024E-2</c:v>
                </c:pt>
                <c:pt idx="4">
                  <c:v>7.0000000000000021E-2</c:v>
                </c:pt>
                <c:pt idx="5">
                  <c:v>6.0000000000000032E-2</c:v>
                </c:pt>
                <c:pt idx="6">
                  <c:v>4.0000000000000022E-2</c:v>
                </c:pt>
                <c:pt idx="7">
                  <c:v>2.0000000000000011E-2</c:v>
                </c:pt>
                <c:pt idx="8">
                  <c:v>1.0000000000000005E-2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43206144"/>
        <c:axId val="43207680"/>
      </c:barChart>
      <c:catAx>
        <c:axId val="43206144"/>
        <c:scaling>
          <c:orientation val="maxMin"/>
        </c:scaling>
        <c:delete val="0"/>
        <c:axPos val="l"/>
        <c:majorTickMark val="out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uk-UA"/>
          </a:p>
        </c:txPr>
        <c:crossAx val="43207680"/>
        <c:crosses val="autoZero"/>
        <c:auto val="1"/>
        <c:lblAlgn val="ctr"/>
        <c:lblOffset val="100"/>
        <c:noMultiLvlLbl val="0"/>
      </c:catAx>
      <c:valAx>
        <c:axId val="43207680"/>
        <c:scaling>
          <c:orientation val="minMax"/>
          <c:max val="0.8"/>
          <c:min val="0"/>
        </c:scaling>
        <c:delete val="1"/>
        <c:axPos val="t"/>
        <c:numFmt formatCode="###0%" sourceLinked="1"/>
        <c:majorTickMark val="out"/>
        <c:minorTickMark val="none"/>
        <c:tickLblPos val="none"/>
        <c:crossAx val="43206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uk-UA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375856908615382E-2"/>
          <c:y val="0.15326541961828224"/>
          <c:w val="0.59686453278240947"/>
          <c:h val="0.77102919852070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регулярных пользователей 57%</c:v>
                </c:pt>
              </c:strCache>
            </c:strRef>
          </c:tx>
          <c:spPr>
            <a:solidFill>
              <a:srgbClr val="FFC000"/>
            </a:solidFill>
            <a:ln w="19050"/>
          </c:spPr>
          <c:dPt>
            <c:idx val="0"/>
            <c:bubble3D val="0"/>
            <c:spPr>
              <a:solidFill>
                <a:srgbClr val="F7B600"/>
              </a:solidFill>
              <a:ln w="19050"/>
            </c:spPr>
          </c:dPt>
          <c:dPt>
            <c:idx val="1"/>
            <c:bubble3D val="0"/>
            <c:spPr>
              <a:solidFill>
                <a:sysClr val="window" lastClr="FFFFFF">
                  <a:lumMod val="75000"/>
                </a:sysClr>
              </a:solidFill>
              <a:ln w="19050">
                <a:solidFill>
                  <a:schemeClr val="bg1"/>
                </a:solidFill>
              </a:ln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0.00%</c:formatCode>
                <c:ptCount val="2"/>
                <c:pt idx="0" formatCode="###0.0%">
                  <c:v>0.30474614730797256</c:v>
                </c:pt>
                <c:pt idx="1">
                  <c:v>0.69525385269202833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3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375856908615382E-2"/>
          <c:y val="0.15326541961828224"/>
          <c:w val="0.59686453278240947"/>
          <c:h val="0.77102919852070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регулярных пользователей 57%</c:v>
                </c:pt>
              </c:strCache>
            </c:strRef>
          </c:tx>
          <c:spPr>
            <a:solidFill>
              <a:srgbClr val="FFC000"/>
            </a:solidFill>
            <a:ln w="19050"/>
          </c:spPr>
          <c:dPt>
            <c:idx val="0"/>
            <c:bubble3D val="0"/>
            <c:spPr>
              <a:solidFill>
                <a:srgbClr val="F7B600"/>
              </a:solidFill>
              <a:ln w="19050"/>
            </c:spPr>
          </c:dPt>
          <c:dPt>
            <c:idx val="1"/>
            <c:bubble3D val="0"/>
            <c:spPr>
              <a:solidFill>
                <a:sysClr val="window" lastClr="FFFFFF">
                  <a:lumMod val="75000"/>
                </a:sysClr>
              </a:solidFill>
              <a:ln w="19050">
                <a:solidFill>
                  <a:schemeClr val="bg1"/>
                </a:solidFill>
              </a:ln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0%</c:formatCode>
                <c:ptCount val="2"/>
                <c:pt idx="0" formatCode="###0.0%">
                  <c:v>4.975573881215152E-2</c:v>
                </c:pt>
                <c:pt idx="1">
                  <c:v>0.93899999999999995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3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0.41366</cdr:x>
      <cdr:y>0.54275</cdr:y>
    </cdr:from>
    <cdr:to>
      <cdr:x>0.62161</cdr:x>
      <cdr:y>0.62975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7202" y="1728192"/>
          <a:ext cx="88838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21,1 </a:t>
          </a:r>
          <a:r>
            <a: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млн</a:t>
          </a:r>
          <a:endParaRPr lang="ru-RU" sz="1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0.39507</cdr:x>
      <cdr:y>0.56537</cdr:y>
    </cdr:from>
    <cdr:to>
      <cdr:x>0.61428</cdr:x>
      <cdr:y>0.65236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7796" y="1800200"/>
          <a:ext cx="93647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20,4 млн.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FD976E6-7068-48AF-A50C-DF756FF2C22E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652FBD2-B78E-42A6-87BF-8BC9AC4B3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94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Белые светлые пятна на этой карте означают страны где нет полноценного 3 джи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Отсутствует стратегия развития телекоммуникаций ИТ и информационного общества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Отсутствует </a:t>
            </a:r>
            <a:r>
              <a:rPr lang="ru-RU" sz="1200" kern="1200" dirty="0" err="1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Бродбендплан</a:t>
            </a:r>
            <a:r>
              <a:rPr lang="ru-RU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52FBD2-B78E-42A6-87BF-8BC9AC4B339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Всё зависит от оператора и технологии. По технологии HSDPA, которую предоставляет МТС и </a:t>
            </a:r>
            <a:r>
              <a:rPr lang="ru-RU" dirty="0" err="1" smtClean="0"/>
              <a:t>БиЛайн</a:t>
            </a:r>
            <a:r>
              <a:rPr lang="ru-RU" dirty="0" smtClean="0"/>
              <a:t>, максимальная скорость - 3.6 </a:t>
            </a:r>
            <a:r>
              <a:rPr lang="ru-RU" dirty="0" err="1" smtClean="0"/>
              <a:t>мбит</a:t>
            </a:r>
            <a:r>
              <a:rPr lang="ru-RU" dirty="0" smtClean="0"/>
              <a:t>/сек. Реальная же скорость может достигать 2.5-3.5 </a:t>
            </a:r>
            <a:r>
              <a:rPr lang="ru-RU" dirty="0" err="1" smtClean="0"/>
              <a:t>мбит</a:t>
            </a:r>
            <a:r>
              <a:rPr lang="ru-RU" dirty="0" smtClean="0"/>
              <a:t>/сек в хороших </a:t>
            </a:r>
            <a:r>
              <a:rPr lang="ru-RU" dirty="0" err="1" smtClean="0"/>
              <a:t>радиоусловиях</a:t>
            </a:r>
            <a:r>
              <a:rPr lang="ru-RU" dirty="0" smtClean="0"/>
              <a:t> на разгруженной Базовой Станции и 100-2000 кбит/сек на перегруженной БС в плохих </a:t>
            </a:r>
            <a:r>
              <a:rPr lang="ru-RU" dirty="0" err="1" smtClean="0"/>
              <a:t>радиоусловиях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По технологии HSPA/HSPA+, которую использует компания </a:t>
            </a:r>
            <a:r>
              <a:rPr lang="ru-RU" dirty="0" err="1" smtClean="0"/>
              <a:t>МегаФон</a:t>
            </a:r>
            <a:r>
              <a:rPr lang="ru-RU" dirty="0" smtClean="0"/>
              <a:t> для предоставления услуг беспроводного широкополосного доступа, максимальная скорость зависит от наличия на Базовой Станции последней прошивки. Как правило, большинство БС </a:t>
            </a:r>
            <a:r>
              <a:rPr lang="ru-RU" dirty="0" err="1" smtClean="0"/>
              <a:t>МегаФона</a:t>
            </a:r>
            <a:r>
              <a:rPr lang="ru-RU" dirty="0" smtClean="0"/>
              <a:t> поддерживают скорость до 7.2 </a:t>
            </a:r>
            <a:r>
              <a:rPr lang="ru-RU" dirty="0" err="1" smtClean="0"/>
              <a:t>мбит</a:t>
            </a:r>
            <a:r>
              <a:rPr lang="ru-RU" dirty="0" smtClean="0"/>
              <a:t>/сек, но в реальных условиях будет порядка 5 </a:t>
            </a:r>
            <a:r>
              <a:rPr lang="ru-RU" dirty="0" err="1" smtClean="0"/>
              <a:t>мбит</a:t>
            </a:r>
            <a:r>
              <a:rPr lang="ru-RU" dirty="0" smtClean="0"/>
              <a:t>/сек при средней нагрузке на БС, хорошем уровне сигнала. БС со скоростью 14 и 21 </a:t>
            </a:r>
            <a:r>
              <a:rPr lang="ru-RU" dirty="0" err="1" smtClean="0"/>
              <a:t>мбит</a:t>
            </a:r>
            <a:r>
              <a:rPr lang="ru-RU" dirty="0" smtClean="0"/>
              <a:t>/сек - это редкость. Скорость в </a:t>
            </a:r>
            <a:r>
              <a:rPr lang="ru-RU" dirty="0" err="1" smtClean="0"/>
              <a:t>Uplink</a:t>
            </a:r>
            <a:r>
              <a:rPr lang="ru-RU" dirty="0" smtClean="0"/>
              <a:t> направлении для HSPA - 5.76 </a:t>
            </a:r>
            <a:r>
              <a:rPr lang="ru-RU" dirty="0" err="1" smtClean="0"/>
              <a:t>мбит</a:t>
            </a:r>
            <a:r>
              <a:rPr lang="ru-RU" dirty="0" smtClean="0"/>
              <a:t>/сек, но в реальных условиях будет около 1 </a:t>
            </a:r>
            <a:r>
              <a:rPr lang="ru-RU" dirty="0" err="1" smtClean="0"/>
              <a:t>мбит</a:t>
            </a:r>
            <a:r>
              <a:rPr lang="ru-RU" dirty="0" smtClean="0"/>
              <a:t>/сек.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52FBD2-B78E-42A6-87BF-8BC9AC4B339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52FBD2-B78E-42A6-87BF-8BC9AC4B339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52FBD2-B78E-42A6-87BF-8BC9AC4B339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5A5A-BE9C-4971-B561-3CCEDD7BF637}" type="slidenum">
              <a:rPr lang="uk-UA" smtClean="0">
                <a:solidFill>
                  <a:prstClr val="black"/>
                </a:solidFill>
              </a:rPr>
              <a:pPr/>
              <a:t>12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0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55E0-2FB0-4EC7-B6FD-D63AB58F6368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8182E-EC36-4ACE-ACCF-3B5DF11DF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2FC0C-8E25-4669-A8CE-78BA3B391C14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AF6F5-DAE5-45EF-A14A-06A0AB43D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062B-696E-4886-9FE6-2BDC919AD47D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59CE-8D75-4404-88BE-0400C700F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43BD-DCA6-40DC-9BD9-B9E950BC80BD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07FE-308C-45A5-872C-E81F0734A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DAC0D-40BD-4949-BEB4-029F132AA781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438C-926C-4A8C-9BBD-FC49B0B0F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7486-CF77-4997-94CD-AE669EB71C60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CC65C-2D20-4054-BBCD-CE3411FE3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13C1-3107-4A09-A116-5076DB9A1B57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4221-6A68-4529-81DF-BC2C426FD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0E400-3483-494D-B2E8-DDFD218B84CD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F35EA-959C-4653-9FF4-2AB5B1BDE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058E-E374-41D8-9CF2-0F45E4D45534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BE3A-7CA0-4542-9743-D21244A56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4734E-3E88-4E6B-9585-DCD0CE9B1BBA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A035-14DB-466B-AD39-DE30B8000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A7F4-B02F-406A-8B9D-5F206694C15F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5E4CF-C3DE-4310-B172-F35A8D9E7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65BC81-043D-40E6-96FE-17E33040B691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92378B-03C9-4CA4-871F-19B6B577B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42988" y="1341438"/>
            <a:ext cx="6985000" cy="2592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2800" b="1" dirty="0" smtClean="0">
                <a:solidFill>
                  <a:srgbClr val="3953A4"/>
                </a:solidFill>
                <a:latin typeface="Arial" charset="0"/>
                <a:ea typeface="+mn-ea"/>
                <a:cs typeface="Arial" charset="0"/>
              </a:rPr>
              <a:t>Перспективи появи мережі 3G в Україні. Що чекає на користувачів Інтернету</a:t>
            </a:r>
          </a:p>
        </p:txBody>
      </p:sp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3790950" y="4124325"/>
            <a:ext cx="48244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uk-UA" b="1" dirty="0" err="1">
                <a:solidFill>
                  <a:srgbClr val="3953A4"/>
                </a:solidFill>
              </a:rPr>
              <a:t>Тетяна</a:t>
            </a:r>
            <a:r>
              <a:rPr lang="ru-RU" altLang="uk-UA" b="1" dirty="0">
                <a:solidFill>
                  <a:srgbClr val="3953A4"/>
                </a:solidFill>
              </a:rPr>
              <a:t> Попова, </a:t>
            </a:r>
          </a:p>
          <a:p>
            <a:pPr>
              <a:lnSpc>
                <a:spcPct val="55000"/>
              </a:lnSpc>
            </a:pPr>
            <a:endParaRPr lang="ru-RU" altLang="uk-UA" b="1" dirty="0">
              <a:solidFill>
                <a:srgbClr val="3953A4"/>
              </a:solidFill>
            </a:endParaRPr>
          </a:p>
          <a:p>
            <a:pPr>
              <a:lnSpc>
                <a:spcPct val="55000"/>
              </a:lnSpc>
            </a:pPr>
            <a:r>
              <a:rPr lang="ru-RU" altLang="uk-UA" b="1" dirty="0">
                <a:solidFill>
                  <a:srgbClr val="3953A4"/>
                </a:solidFill>
              </a:rPr>
              <a:t>Голова </a:t>
            </a:r>
            <a:r>
              <a:rPr lang="ru-RU" altLang="uk-UA" b="1" dirty="0" err="1">
                <a:solidFill>
                  <a:srgbClr val="3953A4"/>
                </a:solidFill>
              </a:rPr>
              <a:t>Правління</a:t>
            </a:r>
            <a:r>
              <a:rPr lang="ru-RU" altLang="uk-UA" b="1" dirty="0">
                <a:solidFill>
                  <a:srgbClr val="3953A4"/>
                </a:solidFill>
              </a:rPr>
              <a:t> </a:t>
            </a:r>
            <a:r>
              <a:rPr lang="ru-RU" altLang="uk-UA" b="1" dirty="0" err="1">
                <a:solidFill>
                  <a:srgbClr val="3953A4"/>
                </a:solidFill>
              </a:rPr>
              <a:t>ІнАУ</a:t>
            </a:r>
            <a:endParaRPr lang="ru-RU" altLang="uk-UA" b="1" dirty="0">
              <a:solidFill>
                <a:srgbClr val="3953A4"/>
              </a:solidFill>
            </a:endParaRPr>
          </a:p>
        </p:txBody>
      </p:sp>
      <p:sp>
        <p:nvSpPr>
          <p:cNvPr id="2052" name="Text Box 43"/>
          <p:cNvSpPr txBox="1">
            <a:spLocks noChangeArrowheads="1"/>
          </p:cNvSpPr>
          <p:nvPr/>
        </p:nvSpPr>
        <p:spPr bwMode="auto">
          <a:xfrm>
            <a:off x="899592" y="5301208"/>
            <a:ext cx="80645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altLang="uk-UA" sz="1600" b="1" dirty="0" smtClean="0">
                <a:solidFill>
                  <a:srgbClr val="3953A4"/>
                </a:solidFill>
              </a:rPr>
              <a:t>VІ міжнародна конференція «Нові медіа – нові можливості».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Киї</a:t>
            </a:r>
            <a:r>
              <a:rPr lang="uk-UA" altLang="uk-UA" sz="1600" b="1" dirty="0" smtClean="0">
                <a:solidFill>
                  <a:srgbClr val="3953A4"/>
                </a:solidFill>
              </a:rPr>
              <a:t>в, 27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.03.2015</a:t>
            </a:r>
            <a:endParaRPr lang="ru-RU" altLang="uk-UA" sz="1600" b="1" dirty="0">
              <a:solidFill>
                <a:srgbClr val="3953A4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11" y="5170714"/>
            <a:ext cx="950109" cy="85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51638961"/>
              </p:ext>
            </p:extLst>
          </p:nvPr>
        </p:nvGraphicFramePr>
        <p:xfrm>
          <a:off x="1020153" y="1988840"/>
          <a:ext cx="3204102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5589240"/>
            <a:ext cx="583264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Февраль 2015, Вся Украина без АР Крым, возраст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+,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2087 </a:t>
            </a:r>
            <a:r>
              <a:rPr lang="uk-UA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</a:t>
            </a:r>
            <a:r>
              <a:rPr lang="ru-RU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ые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/>
              <a:t>Factum Group Ukraine </a:t>
            </a:r>
            <a:r>
              <a:rPr lang="ru-RU" sz="1400" dirty="0" smtClean="0"/>
              <a:t>по заказу </a:t>
            </a:r>
            <a:r>
              <a:rPr lang="ru-RU" sz="1400" dirty="0" err="1" smtClean="0"/>
              <a:t>ИнАУ</a:t>
            </a:r>
            <a:endParaRPr lang="ru-RU" sz="1400" i="1" dirty="0" smtClean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i="1" dirty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4769277"/>
              </p:ext>
            </p:extLst>
          </p:nvPr>
        </p:nvGraphicFramePr>
        <p:xfrm>
          <a:off x="4818321" y="1988840"/>
          <a:ext cx="3204102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267744" y="411572"/>
            <a:ext cx="6408712" cy="523220"/>
          </a:xfrm>
          <a:prstGeom prst="rect">
            <a:avLst/>
          </a:prstGeom>
          <a:extLst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altLang="uk-UA" sz="2800" dirty="0" smtClean="0">
                <a:solidFill>
                  <a:srgbClr val="3953A4"/>
                </a:solidFill>
                <a:latin typeface="Arial" charset="0"/>
                <a:ea typeface="+mn-ea"/>
                <a:cs typeface="Arial" charset="0"/>
              </a:rPr>
              <a:t>Интернет: основные показатели</a:t>
            </a:r>
            <a:endParaRPr lang="ru-RU" altLang="uk-UA" sz="2800" dirty="0">
              <a:solidFill>
                <a:srgbClr val="3953A4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2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805120"/>
              </p:ext>
            </p:extLst>
          </p:nvPr>
        </p:nvGraphicFramePr>
        <p:xfrm>
          <a:off x="467544" y="1827213"/>
          <a:ext cx="8262918" cy="426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95736" y="380330"/>
            <a:ext cx="6768752" cy="523220"/>
          </a:xfrm>
          <a:prstGeom prst="rect">
            <a:avLst/>
          </a:prstGeom>
          <a:extLst/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uk-UA" sz="2800" b="1" dirty="0" smtClean="0">
                <a:solidFill>
                  <a:srgbClr val="3953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проникновения Интернета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59005" y="1814300"/>
            <a:ext cx="3191489" cy="243883"/>
          </a:xfrm>
          <a:prstGeom prst="roundRect">
            <a:avLst>
              <a:gd name="adj" fmla="val 5394"/>
            </a:avLst>
          </a:prstGeom>
          <a:noFill/>
          <a:ln w="9525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ЕЖЕГОДНОЕ</a:t>
            </a:r>
            <a:r>
              <a:rPr lang="ru-RU" sz="1200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ИЗМЕРЕНИЕ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950494" y="1814300"/>
            <a:ext cx="4571088" cy="243883"/>
          </a:xfrm>
          <a:prstGeom prst="roundRect">
            <a:avLst>
              <a:gd name="adj" fmla="val 5394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ЕЖЕКВАРТАЛЬНОЕ</a:t>
            </a:r>
            <a:r>
              <a:rPr lang="ru-RU" sz="1200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ИЗМЕРЕНИЕ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985838" y="2066181"/>
            <a:ext cx="2864644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«Доступ к Интернет»: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Регулярные + нерегулярные пользователи +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не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пользователи имеющие интернет доступ дома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«Регулярные пользователи»: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Заявляют, что используют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интернет 1 раз в месяц и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чаще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508" y="6015956"/>
            <a:ext cx="75608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Февраль 2015,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2087, Вся Украина без АР Крым, возраст 15+, До 3 квартала 2014 года данные с АР Крым </a:t>
            </a:r>
            <a:r>
              <a:rPr lang="uk-UA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</a:t>
            </a:r>
            <a:r>
              <a:rPr lang="ru-RU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ые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/>
              <a:t>Factum Group Ukraine </a:t>
            </a:r>
            <a:r>
              <a:rPr lang="ru-RU" sz="1400" dirty="0" smtClean="0"/>
              <a:t>по заказу </a:t>
            </a:r>
            <a:r>
              <a:rPr lang="ru-RU" sz="1400" dirty="0" err="1" smtClean="0"/>
              <a:t>ИнАУ</a:t>
            </a:r>
            <a:endParaRPr lang="ru-RU" sz="1400" dirty="0" smtClean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914900" y="6582742"/>
            <a:ext cx="1600200" cy="196131"/>
          </a:xfrm>
        </p:spPr>
        <p:txBody>
          <a:bodyPr/>
          <a:lstStyle/>
          <a:p>
            <a:fld id="{7849B4F2-8DD6-4E11-AC0E-6374BB627A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48880" y="332656"/>
            <a:ext cx="4490663" cy="10572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203" y="4520153"/>
            <a:ext cx="6812141" cy="2651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949280"/>
            <a:ext cx="826574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вся Украина без АР Крым, возраст 15+, Регулярные пользователи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Интернета</a:t>
            </a: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uk-UA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ые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/>
              <a:t>Factum Group Ukraine </a:t>
            </a:r>
            <a:r>
              <a:rPr lang="ru-RU" sz="1200" dirty="0" smtClean="0"/>
              <a:t>по заказу </a:t>
            </a:r>
            <a:r>
              <a:rPr lang="ru-RU" sz="1200" dirty="0" err="1" smtClean="0"/>
              <a:t>ИнАУ</a:t>
            </a:r>
            <a:endParaRPr lang="ru-RU" sz="1200" i="1" dirty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6117" y="5296342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Сентябрь 2014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0453" y="5290837"/>
            <a:ext cx="248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Октябрь 2014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38765" y="5296342"/>
            <a:ext cx="248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Февраль 2015</a:t>
            </a: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2606352" y="353214"/>
            <a:ext cx="6016097" cy="954107"/>
          </a:xfrm>
          <a:prstGeom prst="rect">
            <a:avLst/>
          </a:prstGeom>
          <a:extLst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algn="ctr">
              <a:defRPr/>
            </a:pPr>
            <a:r>
              <a:rPr lang="ru-RU" altLang="uk-UA" sz="2800" dirty="0" smtClean="0">
                <a:solidFill>
                  <a:srgbClr val="3953A4"/>
                </a:solidFill>
                <a:latin typeface="Arial" charset="0"/>
                <a:ea typeface="+mn-ea"/>
                <a:cs typeface="Arial" charset="0"/>
              </a:rPr>
              <a:t>Типы доступа «регулярных» интернет пользователей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21104144"/>
              </p:ext>
            </p:extLst>
          </p:nvPr>
        </p:nvGraphicFramePr>
        <p:xfrm>
          <a:off x="84567" y="1569708"/>
          <a:ext cx="8838474" cy="375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90890" y="5393578"/>
            <a:ext cx="198652" cy="264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3416412" y="5393578"/>
            <a:ext cx="198652" cy="264869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6240440" y="5393578"/>
            <a:ext cx="198652" cy="264869"/>
          </a:xfrm>
          <a:prstGeom prst="rect">
            <a:avLst/>
          </a:prstGeom>
          <a:solidFill>
            <a:srgbClr val="F7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1" name="Прямая со стрелкой 20"/>
          <p:cNvCxnSpPr/>
          <p:nvPr/>
        </p:nvCxnSpPr>
        <p:spPr>
          <a:xfrm rot="18900000">
            <a:off x="597587" y="1463829"/>
            <a:ext cx="387117" cy="75570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7100000">
            <a:off x="1453013" y="2195662"/>
            <a:ext cx="516156" cy="566777"/>
          </a:xfrm>
          <a:prstGeom prst="straightConnector1">
            <a:avLst/>
          </a:prstGeom>
          <a:ln w="28575">
            <a:solidFill>
              <a:srgbClr val="EF84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7100000">
            <a:off x="2396873" y="2995252"/>
            <a:ext cx="516156" cy="566777"/>
          </a:xfrm>
          <a:prstGeom prst="straightConnector1">
            <a:avLst/>
          </a:prstGeom>
          <a:ln w="28575">
            <a:solidFill>
              <a:srgbClr val="EF84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302902" y="3800475"/>
            <a:ext cx="676167" cy="220576"/>
          </a:xfrm>
          <a:prstGeom prst="straightConnector1">
            <a:avLst/>
          </a:prstGeom>
          <a:ln w="28575">
            <a:solidFill>
              <a:srgbClr val="EF84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7100000">
            <a:off x="6249259" y="3718495"/>
            <a:ext cx="516156" cy="566777"/>
          </a:xfrm>
          <a:prstGeom prst="straightConnector1">
            <a:avLst/>
          </a:prstGeom>
          <a:ln w="28575">
            <a:solidFill>
              <a:srgbClr val="EF84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37" descr="C:\Users\l-zhytnyk\Documents\!Documents\Presentation\Design\2010 Design\Pics\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394" y="1724802"/>
            <a:ext cx="2037092" cy="199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914900" y="6582742"/>
            <a:ext cx="1600200" cy="196131"/>
          </a:xfrm>
        </p:spPr>
        <p:txBody>
          <a:bodyPr/>
          <a:lstStyle/>
          <a:p>
            <a:fld id="{7849B4F2-8DD6-4E11-AC0E-6374BB627A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48880" y="332656"/>
            <a:ext cx="4490663" cy="10572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203" y="4520153"/>
            <a:ext cx="6812141" cy="2651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599209" y="380330"/>
            <a:ext cx="4428492" cy="523220"/>
          </a:xfrm>
          <a:prstGeom prst="rect">
            <a:avLst/>
          </a:prstGeom>
          <a:extLst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altLang="uk-UA" sz="2800" dirty="0" smtClean="0">
                <a:solidFill>
                  <a:srgbClr val="3953A4"/>
                </a:solidFill>
                <a:latin typeface="Arial" charset="0"/>
                <a:ea typeface="+mn-ea"/>
                <a:cs typeface="Arial" charset="0"/>
              </a:rPr>
              <a:t>Мобильный интернет</a:t>
            </a:r>
            <a:endParaRPr lang="ru-RU" altLang="uk-UA" sz="2800" dirty="0">
              <a:solidFill>
                <a:srgbClr val="3953A4"/>
              </a:solidFill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18107355"/>
              </p:ext>
            </p:extLst>
          </p:nvPr>
        </p:nvGraphicFramePr>
        <p:xfrm>
          <a:off x="-18510" y="1916832"/>
          <a:ext cx="3510390" cy="386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1600" y="5805150"/>
            <a:ext cx="808289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Февраль 2015, Вся Украина без АР Крым, возраст 15+, Регулярные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пользователи Интернета,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1210</a:t>
            </a:r>
          </a:p>
          <a:p>
            <a:r>
              <a:rPr lang="uk-UA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ые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/>
              <a:t>Factum Group Ukraine </a:t>
            </a:r>
            <a:r>
              <a:rPr lang="ru-RU" sz="1200" dirty="0" smtClean="0"/>
              <a:t>по заказу </a:t>
            </a:r>
            <a:r>
              <a:rPr lang="ru-RU" sz="1200" dirty="0" err="1" smtClean="0"/>
              <a:t>ИнАУ</a:t>
            </a:r>
            <a:endParaRPr lang="ru-RU" sz="1200" i="1" dirty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63249526"/>
              </p:ext>
            </p:extLst>
          </p:nvPr>
        </p:nvGraphicFramePr>
        <p:xfrm>
          <a:off x="2735796" y="2536901"/>
          <a:ext cx="2268252" cy="2332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52273" y="1188785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пользователей мобильных устройств среди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«регулярных» 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пользователей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Интернета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9636" y="1358062"/>
            <a:ext cx="1158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Типы доступа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017096485"/>
              </p:ext>
            </p:extLst>
          </p:nvPr>
        </p:nvGraphicFramePr>
        <p:xfrm>
          <a:off x="5781563" y="2536901"/>
          <a:ext cx="2268252" cy="2332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56176" y="1180490"/>
            <a:ext cx="27632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пользователей, которые используют  ТОЛЬКО мобильные устройства 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среди «регулярных» пользователей  Интернета</a:t>
            </a:r>
          </a:p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4429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Особенности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63688" y="2086313"/>
            <a:ext cx="698477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наиболее высокими темпами среди всех форм доступа в Интернет растет доля пользователей мобильного доступа. Мобильные пользователи становятся основной целевой группой новых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медиа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их сегодня уже почти треть. Причем 5% используют исключительно мобильный доступ к Интернет</a:t>
            </a:r>
          </a:p>
          <a:p>
            <a:endParaRPr lang="ru-RU" altLang="uk-UA" sz="1600" b="1" dirty="0" smtClean="0">
              <a:solidFill>
                <a:srgbClr val="3953A4"/>
              </a:solidFill>
            </a:endParaRPr>
          </a:p>
          <a:p>
            <a:pPr>
              <a:buFontTx/>
              <a:buChar char="•"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впервые в истории телекоммуникаций большинство украинских пользователей (и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медиа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в том числе) получат возможность перехода на новую технологию без необходимости покупать новое мобильное устройство: практически все смартфоны и многие планшеты поддерживают 3</a:t>
            </a:r>
            <a:r>
              <a:rPr lang="en-US" altLang="uk-UA" sz="1600" b="1" dirty="0" smtClean="0">
                <a:solidFill>
                  <a:srgbClr val="3953A4"/>
                </a:solidFill>
              </a:rPr>
              <a:t>G </a:t>
            </a: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Возможности</a:t>
            </a:r>
            <a:endParaRPr lang="ru-RU" sz="32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15616" y="1579052"/>
            <a:ext cx="784887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altLang="uk-UA" sz="1600" b="1" dirty="0" smtClean="0">
                <a:solidFill>
                  <a:srgbClr val="3953A4"/>
                </a:solidFill>
              </a:rPr>
              <a:t>Новые возможности монетизации цифрового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контента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. </a:t>
            </a:r>
          </a:p>
          <a:p>
            <a:endParaRPr lang="ru-RU" altLang="uk-UA" sz="1600" b="1" dirty="0" smtClean="0">
              <a:solidFill>
                <a:srgbClr val="3953A4"/>
              </a:solidFill>
            </a:endParaRPr>
          </a:p>
          <a:p>
            <a:r>
              <a:rPr lang="ru-RU" altLang="uk-UA" sz="1600" b="1" dirty="0" smtClean="0">
                <a:solidFill>
                  <a:srgbClr val="3953A4"/>
                </a:solidFill>
              </a:rPr>
              <a:t>Объем рынка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медийной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интернет-рекламы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Украины достиг 1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млрд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14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млн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грн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что на 10,7% превышает показатель 2013 г. Доля прямых продаж на этом рынке составила 42%.</a:t>
            </a:r>
          </a:p>
          <a:p>
            <a:r>
              <a:rPr lang="ru-RU" altLang="uk-UA" sz="1600" b="1" dirty="0" smtClean="0">
                <a:solidFill>
                  <a:srgbClr val="3953A4"/>
                </a:solidFill>
              </a:rPr>
              <a:t>Доли сегментов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медийной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интернет-рекламы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распределились так: </a:t>
            </a:r>
          </a:p>
          <a:p>
            <a:pPr lvl="0"/>
            <a:r>
              <a:rPr lang="ru-RU" altLang="uk-UA" sz="1600" b="1" dirty="0" smtClean="0">
                <a:solidFill>
                  <a:srgbClr val="3953A4"/>
                </a:solidFill>
              </a:rPr>
              <a:t>·        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Баннерная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реклама – 49,1%;</a:t>
            </a:r>
          </a:p>
          <a:p>
            <a:pPr lvl="0"/>
            <a:r>
              <a:rPr lang="ru-RU" altLang="uk-UA" sz="1600" b="1" dirty="0" smtClean="0">
                <a:solidFill>
                  <a:srgbClr val="3953A4"/>
                </a:solidFill>
              </a:rPr>
              <a:t>·        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In-stream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video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(реклама в видеоплеере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pre-roll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mid-roll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post-roll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pause-roll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overlay-реклама,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picture-in-pause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) – 27,9 %;</a:t>
            </a:r>
          </a:p>
          <a:p>
            <a:pPr lvl="0"/>
            <a:r>
              <a:rPr lang="ru-RU" altLang="uk-UA" sz="1600" b="1" dirty="0" smtClean="0">
                <a:solidFill>
                  <a:srgbClr val="3953A4"/>
                </a:solidFill>
              </a:rPr>
              <a:t>·        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In-page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video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(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content-roll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) – 7,6 %;</a:t>
            </a:r>
          </a:p>
          <a:p>
            <a:pPr lvl="0"/>
            <a:r>
              <a:rPr lang="ru-RU" altLang="uk-UA" sz="1600" b="1" dirty="0" smtClean="0">
                <a:solidFill>
                  <a:srgbClr val="3953A4"/>
                </a:solidFill>
              </a:rPr>
              <a:t>·         Другие нестандартные решения (всплывающие окна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pop-up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и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pop-under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форматы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catfish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и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screenglide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синхронные баннеры,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фронтлайны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полноэкранная реклама, звуковая реклама в цифровом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аудиопотоке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другие подобные проявления) – 10,4 %;</a:t>
            </a:r>
          </a:p>
          <a:p>
            <a:pPr lvl="0"/>
            <a:r>
              <a:rPr lang="ru-RU" altLang="uk-UA" sz="1600" b="1" dirty="0" smtClean="0">
                <a:solidFill>
                  <a:srgbClr val="3953A4"/>
                </a:solidFill>
              </a:rPr>
              <a:t>·         Спонсорство – 5,0 %.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5644992"/>
            <a:ext cx="684076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altLang="uk-UA" sz="1600" dirty="0" smtClean="0">
                <a:solidFill>
                  <a:srgbClr val="3953A4"/>
                </a:solidFill>
              </a:rPr>
              <a:t>По данным исследований  Комитета  Интернет Ассоциации Украины по вопросам </a:t>
            </a:r>
            <a:r>
              <a:rPr lang="ru-RU" altLang="uk-UA" sz="1600" dirty="0" err="1" smtClean="0">
                <a:solidFill>
                  <a:srgbClr val="3953A4"/>
                </a:solidFill>
              </a:rPr>
              <a:t>интернет-рекламы</a:t>
            </a:r>
            <a:endParaRPr lang="ru-RU" altLang="uk-UA" sz="1600" dirty="0" smtClean="0">
              <a:solidFill>
                <a:srgbClr val="3953A4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Возможности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87624" y="1601261"/>
            <a:ext cx="7632848" cy="40626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Новые возможности использования облачных хранилищ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контента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. 3</a:t>
            </a:r>
            <a:r>
              <a:rPr lang="en-US" altLang="uk-UA" sz="1600" b="1" dirty="0" smtClean="0">
                <a:solidFill>
                  <a:srgbClr val="3953A4"/>
                </a:solidFill>
              </a:rPr>
              <a:t>G 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позволяет новым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медиа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шире применять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мультимедийные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 базы: видео, аудио в создании материалов.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Широкополосный интернет в вашем мобильном терминале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lvl="0">
              <a:buFontTx/>
              <a:buChar char="•"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</a:t>
            </a:r>
            <a:r>
              <a:rPr lang="en-US" altLang="uk-UA" sz="1600" b="1" dirty="0" smtClean="0">
                <a:solidFill>
                  <a:srgbClr val="3953A4"/>
                </a:solidFill>
              </a:rPr>
              <a:t>Live Streaming</a:t>
            </a:r>
            <a:endParaRPr lang="ru-RU" altLang="uk-UA" sz="1600" b="1" dirty="0" smtClean="0">
              <a:solidFill>
                <a:srgbClr val="3953A4"/>
              </a:solidFill>
            </a:endParaRPr>
          </a:p>
          <a:p>
            <a:pPr lvl="0">
              <a:buFontTx/>
              <a:buChar char="•"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lvl="0">
              <a:buFontTx/>
              <a:buChar char="•"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Публикация, обмен и распространение аудиовизуальной информации в сети Интернет в любое время в любом месте</a:t>
            </a:r>
          </a:p>
          <a:p>
            <a:pPr lvl="0">
              <a:buFontTx/>
              <a:buChar char="•"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lvl="0">
              <a:buFontTx/>
              <a:buChar char="•"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Новые возможности для использования мобильных приложений</a:t>
            </a:r>
          </a:p>
          <a:p>
            <a:pPr lvl="0">
              <a:buFontTx/>
              <a:buChar char="•"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lvl="0">
              <a:buFontTx/>
              <a:buChar char="•"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видео,ТВ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,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онлай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-игры в Вашем гаджете всегда и везде </a:t>
            </a:r>
          </a:p>
          <a:p>
            <a:pPr lvl="0">
              <a:buFontTx/>
              <a:buChar char="•"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900113" y="1268413"/>
            <a:ext cx="7856537" cy="3816771"/>
          </a:xfrm>
        </p:spPr>
        <p:txBody>
          <a:bodyPr/>
          <a:lstStyle/>
          <a:p>
            <a:pPr eaLnBrk="1" hangingPunct="1"/>
            <a:r>
              <a:rPr lang="uk-UA" altLang="uk-UA" sz="3600" b="1" dirty="0" smtClean="0">
                <a:solidFill>
                  <a:srgbClr val="3953A4"/>
                </a:solidFill>
              </a:rPr>
              <a:t>В першій половині презентації використані матеріали, підготовлені Оленою </a:t>
            </a:r>
            <a:r>
              <a:rPr lang="uk-UA" altLang="uk-UA" sz="3600" b="1" dirty="0" err="1" smtClean="0">
                <a:solidFill>
                  <a:srgbClr val="3953A4"/>
                </a:solidFill>
              </a:rPr>
              <a:t>Мініч</a:t>
            </a:r>
            <a:r>
              <a:rPr lang="uk-UA" altLang="uk-UA" sz="3600" b="1" dirty="0" smtClean="0">
                <a:solidFill>
                  <a:srgbClr val="3953A4"/>
                </a:solidFill>
              </a:rPr>
              <a:t> </a:t>
            </a:r>
            <a:br>
              <a:rPr lang="uk-UA" altLang="uk-UA" sz="3600" b="1" dirty="0" smtClean="0">
                <a:solidFill>
                  <a:srgbClr val="3953A4"/>
                </a:solidFill>
              </a:rPr>
            </a:br>
            <a:r>
              <a:rPr lang="uk-UA" altLang="uk-UA" sz="3600" b="1" dirty="0" smtClean="0">
                <a:solidFill>
                  <a:srgbClr val="3953A4"/>
                </a:solidFill>
              </a:rPr>
              <a:t>Дякую їй за допомогу!</a:t>
            </a:r>
            <a:endParaRPr lang="uk-UA" altLang="uk-UA" sz="3600" dirty="0" smtClean="0">
              <a:solidFill>
                <a:srgbClr val="3953A4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900113" y="1268413"/>
            <a:ext cx="7856537" cy="3024683"/>
          </a:xfrm>
        </p:spPr>
        <p:txBody>
          <a:bodyPr/>
          <a:lstStyle/>
          <a:p>
            <a:pPr eaLnBrk="1" hangingPunct="1"/>
            <a:r>
              <a:rPr lang="uk-UA" altLang="uk-UA" sz="4000" b="1" dirty="0" smtClean="0">
                <a:solidFill>
                  <a:srgbClr val="3953A4"/>
                </a:solidFill>
              </a:rPr>
              <a:t>Дякую за увагу!</a:t>
            </a:r>
            <a:endParaRPr lang="uk-UA" altLang="uk-UA" sz="4000" dirty="0" smtClean="0">
              <a:solidFill>
                <a:srgbClr val="3953A4"/>
              </a:solidFill>
              <a:latin typeface="Arial" charset="0"/>
              <a:cs typeface="Arial" charset="0"/>
            </a:endParaRPr>
          </a:p>
        </p:txBody>
      </p:sp>
      <p:sp>
        <p:nvSpPr>
          <p:cNvPr id="11267" name="Text Box 43"/>
          <p:cNvSpPr txBox="1">
            <a:spLocks noChangeArrowheads="1"/>
          </p:cNvSpPr>
          <p:nvPr/>
        </p:nvSpPr>
        <p:spPr bwMode="auto">
          <a:xfrm>
            <a:off x="2627784" y="4797152"/>
            <a:ext cx="6336704" cy="123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uk-UA" altLang="uk-UA" b="1" dirty="0" smtClean="0">
                <a:solidFill>
                  <a:srgbClr val="3953A4"/>
                </a:solidFill>
              </a:rPr>
              <a:t>Тетяна Попова, </a:t>
            </a:r>
          </a:p>
          <a:p>
            <a:pPr algn="r">
              <a:lnSpc>
                <a:spcPct val="55000"/>
              </a:lnSpc>
            </a:pPr>
            <a:endParaRPr lang="uk-UA" altLang="uk-UA" b="1" dirty="0" smtClean="0">
              <a:solidFill>
                <a:srgbClr val="3953A4"/>
              </a:solidFill>
            </a:endParaRPr>
          </a:p>
          <a:p>
            <a:pPr algn="r">
              <a:lnSpc>
                <a:spcPct val="55000"/>
              </a:lnSpc>
            </a:pPr>
            <a:r>
              <a:rPr lang="uk-UA" altLang="uk-UA" b="1" dirty="0" smtClean="0">
                <a:solidFill>
                  <a:srgbClr val="3953A4"/>
                </a:solidFill>
              </a:rPr>
              <a:t>Голова Правління Інтернет Асоціації України</a:t>
            </a:r>
          </a:p>
          <a:p>
            <a:pPr algn="r">
              <a:lnSpc>
                <a:spcPct val="55000"/>
              </a:lnSpc>
            </a:pPr>
            <a:endParaRPr lang="uk-UA" altLang="uk-UA" sz="2400" b="1" dirty="0" smtClean="0">
              <a:solidFill>
                <a:srgbClr val="3953A4"/>
              </a:solidFill>
            </a:endParaRPr>
          </a:p>
          <a:p>
            <a:pPr algn="r">
              <a:lnSpc>
                <a:spcPct val="55000"/>
              </a:lnSpc>
            </a:pPr>
            <a:endParaRPr lang="en-US" altLang="uk-UA" sz="2400" b="1" dirty="0">
              <a:solidFill>
                <a:srgbClr val="3953A4"/>
              </a:solidFill>
            </a:endParaRPr>
          </a:p>
          <a:p>
            <a:pPr algn="r">
              <a:lnSpc>
                <a:spcPct val="55000"/>
              </a:lnSpc>
            </a:pPr>
            <a:r>
              <a:rPr lang="en-US" altLang="uk-UA" b="1" dirty="0">
                <a:solidFill>
                  <a:srgbClr val="3953A4"/>
                </a:solidFill>
              </a:rPr>
              <a:t>popova@tsua.net</a:t>
            </a:r>
            <a:endParaRPr lang="ru-RU" altLang="uk-UA" b="1" dirty="0">
              <a:solidFill>
                <a:srgbClr val="3953A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uk-UA" sz="3200" dirty="0" smtClean="0">
                <a:solidFill>
                  <a:schemeClr val="bg1"/>
                </a:solidFill>
              </a:rPr>
              <a:t>УКРАИНА – все </a:t>
            </a:r>
            <a:r>
              <a:rPr lang="ru-RU" sz="3200" dirty="0" smtClean="0">
                <a:solidFill>
                  <a:schemeClr val="bg1"/>
                </a:solidFill>
              </a:rPr>
              <a:t>еще</a:t>
            </a:r>
            <a:r>
              <a:rPr lang="uk-UA" sz="3200" dirty="0" smtClean="0">
                <a:solidFill>
                  <a:schemeClr val="bg1"/>
                </a:solidFill>
              </a:rPr>
              <a:t> АУТСАЙДЕР МИРОВОГО  ПРОЦЕССА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87624" y="1484784"/>
            <a:ext cx="7848600" cy="4606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ru-RU" sz="1400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9694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uk-UA" sz="3200" dirty="0" smtClean="0">
                <a:solidFill>
                  <a:schemeClr val="bg1"/>
                </a:solidFill>
              </a:rPr>
              <a:t>КАРТА ТЕХНОЛОГИЙ 22.02.15 </a:t>
            </a:r>
            <a:endParaRPr lang="ru-RU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15616" y="1412776"/>
            <a:ext cx="7848600" cy="4606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ru-RU" sz="1600" b="1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Oval 54"/>
          <p:cNvSpPr/>
          <p:nvPr/>
        </p:nvSpPr>
        <p:spPr>
          <a:xfrm>
            <a:off x="4398124" y="5045228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rgbClr val="FF0000"/>
                </a:solidFill>
              </a:rPr>
              <a:t>WiFi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/>
        </p:nvSpPr>
        <p:spPr>
          <a:xfrm>
            <a:off x="6307316" y="590051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98B41BE-280B-4254-ABD0-5AC30A3C1F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8" name="Straight Arrow Connector 5"/>
          <p:cNvCxnSpPr/>
          <p:nvPr/>
        </p:nvCxnSpPr>
        <p:spPr>
          <a:xfrm rot="5400000" flipH="1" flipV="1">
            <a:off x="-1758163" y="3713477"/>
            <a:ext cx="424767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365676" y="5837316"/>
            <a:ext cx="828092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17"/>
          <p:cNvSpPr/>
          <p:nvPr/>
        </p:nvSpPr>
        <p:spPr>
          <a:xfrm>
            <a:off x="6259993" y="1943367"/>
            <a:ext cx="1656184" cy="6572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</a:rPr>
              <a:t>G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LTE</a:t>
            </a:r>
          </a:p>
        </p:txBody>
      </p:sp>
      <p:sp>
        <p:nvSpPr>
          <p:cNvPr id="11" name="Oval 20"/>
          <p:cNvSpPr/>
          <p:nvPr/>
        </p:nvSpPr>
        <p:spPr>
          <a:xfrm>
            <a:off x="451917" y="4845972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(Analog)</a:t>
            </a:r>
          </a:p>
        </p:txBody>
      </p:sp>
      <p:sp>
        <p:nvSpPr>
          <p:cNvPr id="12" name="Oval 22"/>
          <p:cNvSpPr/>
          <p:nvPr/>
        </p:nvSpPr>
        <p:spPr>
          <a:xfrm>
            <a:off x="1621375" y="4277961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2G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(Digital)</a:t>
            </a:r>
          </a:p>
        </p:txBody>
      </p:sp>
      <p:sp>
        <p:nvSpPr>
          <p:cNvPr id="13" name="Oval 15"/>
          <p:cNvSpPr/>
          <p:nvPr/>
        </p:nvSpPr>
        <p:spPr>
          <a:xfrm>
            <a:off x="2813948" y="3655730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3G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(IMT-2000)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Box 39"/>
          <p:cNvSpPr txBox="1"/>
          <p:nvPr/>
        </p:nvSpPr>
        <p:spPr>
          <a:xfrm>
            <a:off x="903599" y="3998207"/>
            <a:ext cx="686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AMPS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ETACS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JTACS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NMT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40"/>
          <p:cNvSpPr txBox="1"/>
          <p:nvPr/>
        </p:nvSpPr>
        <p:spPr>
          <a:xfrm>
            <a:off x="2267744" y="5085184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GSM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CDMA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42"/>
          <p:cNvSpPr txBox="1"/>
          <p:nvPr/>
        </p:nvSpPr>
        <p:spPr>
          <a:xfrm>
            <a:off x="3275856" y="4509120"/>
            <a:ext cx="976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CDMA2000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EV-DO/DV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W-CDMA/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HSDPA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44"/>
          <p:cNvSpPr txBox="1"/>
          <p:nvPr/>
        </p:nvSpPr>
        <p:spPr>
          <a:xfrm rot="16200000">
            <a:off x="-597659" y="2235533"/>
            <a:ext cx="2438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400" b="1" dirty="0" smtClean="0"/>
              <a:t>  </a:t>
            </a:r>
            <a:r>
              <a:rPr lang="uk-UA" sz="1400" b="1" dirty="0" smtClean="0"/>
              <a:t>В</a:t>
            </a:r>
            <a:r>
              <a:rPr lang="ru-RU" sz="1400" b="1" dirty="0" smtClean="0"/>
              <a:t>ы</a:t>
            </a:r>
            <a:r>
              <a:rPr lang="uk-UA" sz="1400" b="1" dirty="0" err="1" smtClean="0"/>
              <a:t>сокая</a:t>
            </a:r>
            <a:r>
              <a:rPr lang="uk-UA" sz="1400" b="1" dirty="0" smtClean="0"/>
              <a:t> мобильность</a:t>
            </a:r>
            <a:endParaRPr lang="ru-RU" sz="1400" b="1" dirty="0"/>
          </a:p>
        </p:txBody>
      </p:sp>
      <p:sp>
        <p:nvSpPr>
          <p:cNvPr id="18" name="TextBox 51"/>
          <p:cNvSpPr txBox="1"/>
          <p:nvPr/>
        </p:nvSpPr>
        <p:spPr>
          <a:xfrm>
            <a:off x="653708" y="5837316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~</a:t>
            </a:r>
            <a:r>
              <a:rPr lang="en-US" dirty="0" smtClean="0"/>
              <a:t>14.4Kbps</a:t>
            </a:r>
            <a:endParaRPr lang="ru-RU" dirty="0"/>
          </a:p>
        </p:txBody>
      </p:sp>
      <p:sp>
        <p:nvSpPr>
          <p:cNvPr id="19" name="TextBox 52"/>
          <p:cNvSpPr txBox="1"/>
          <p:nvPr/>
        </p:nvSpPr>
        <p:spPr>
          <a:xfrm>
            <a:off x="2093868" y="5837316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~</a:t>
            </a:r>
            <a:r>
              <a:rPr lang="en-US" dirty="0" smtClean="0"/>
              <a:t>144Kbps</a:t>
            </a:r>
            <a:endParaRPr lang="ru-RU" dirty="0"/>
          </a:p>
        </p:txBody>
      </p:sp>
      <p:sp>
        <p:nvSpPr>
          <p:cNvPr id="20" name="TextBox 53"/>
          <p:cNvSpPr txBox="1"/>
          <p:nvPr/>
        </p:nvSpPr>
        <p:spPr>
          <a:xfrm>
            <a:off x="3384324" y="5837316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~</a:t>
            </a:r>
            <a:r>
              <a:rPr lang="en-US" dirty="0" smtClean="0"/>
              <a:t>184Kbps</a:t>
            </a:r>
            <a:endParaRPr lang="ru-RU" dirty="0"/>
          </a:p>
        </p:txBody>
      </p:sp>
      <p:sp>
        <p:nvSpPr>
          <p:cNvPr id="21" name="TextBox 56"/>
          <p:cNvSpPr txBox="1"/>
          <p:nvPr/>
        </p:nvSpPr>
        <p:spPr>
          <a:xfrm>
            <a:off x="4559645" y="586798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~</a:t>
            </a:r>
            <a:r>
              <a:rPr lang="en-US" dirty="0" smtClean="0"/>
              <a:t>10Mbps</a:t>
            </a:r>
            <a:endParaRPr lang="ru-RU" dirty="0"/>
          </a:p>
        </p:txBody>
      </p:sp>
      <p:sp>
        <p:nvSpPr>
          <p:cNvPr id="22" name="TextBox 57"/>
          <p:cNvSpPr txBox="1"/>
          <p:nvPr/>
        </p:nvSpPr>
        <p:spPr>
          <a:xfrm>
            <a:off x="6234060" y="582054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&lt;50Mbps</a:t>
            </a:r>
            <a:endParaRPr lang="ru-RU" dirty="0"/>
          </a:p>
        </p:txBody>
      </p:sp>
      <p:sp>
        <p:nvSpPr>
          <p:cNvPr id="23" name="TextBox 58"/>
          <p:cNvSpPr txBox="1"/>
          <p:nvPr/>
        </p:nvSpPr>
        <p:spPr>
          <a:xfrm>
            <a:off x="6228185" y="134076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/>
              <a:t>201</a:t>
            </a:r>
            <a:r>
              <a:rPr lang="ru-RU" sz="2800" b="1" dirty="0" smtClean="0"/>
              <a:t>1</a:t>
            </a:r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24" name="TextBox 61"/>
          <p:cNvSpPr txBox="1"/>
          <p:nvPr/>
        </p:nvSpPr>
        <p:spPr>
          <a:xfrm>
            <a:off x="6310820" y="352249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b="1" dirty="0" smtClean="0"/>
              <a:t>2005</a:t>
            </a:r>
            <a:endParaRPr lang="ru-RU" b="1" dirty="0"/>
          </a:p>
        </p:txBody>
      </p:sp>
      <p:sp>
        <p:nvSpPr>
          <p:cNvPr id="25" name="TextBox 64"/>
          <p:cNvSpPr txBox="1"/>
          <p:nvPr/>
        </p:nvSpPr>
        <p:spPr>
          <a:xfrm>
            <a:off x="7566476" y="5837316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&lt;100Mbps</a:t>
            </a:r>
            <a:endParaRPr lang="ru-RU" dirty="0"/>
          </a:p>
        </p:txBody>
      </p:sp>
      <p:sp>
        <p:nvSpPr>
          <p:cNvPr id="26" name="TextBox 66"/>
          <p:cNvSpPr txBox="1"/>
          <p:nvPr/>
        </p:nvSpPr>
        <p:spPr>
          <a:xfrm>
            <a:off x="2843808" y="29249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/>
              <a:t>2000</a:t>
            </a:r>
            <a:endParaRPr lang="ru-RU" sz="3600" b="1" dirty="0"/>
          </a:p>
        </p:txBody>
      </p:sp>
      <p:sp>
        <p:nvSpPr>
          <p:cNvPr id="27" name="Oval 14"/>
          <p:cNvSpPr/>
          <p:nvPr/>
        </p:nvSpPr>
        <p:spPr>
          <a:xfrm>
            <a:off x="5868144" y="3949824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>
                <a:solidFill>
                  <a:srgbClr val="FF0000"/>
                </a:solidFill>
              </a:rPr>
              <a:t>WiMAX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28" name="TextBox 70"/>
          <p:cNvSpPr txBox="1"/>
          <p:nvPr/>
        </p:nvSpPr>
        <p:spPr>
          <a:xfrm>
            <a:off x="5508104" y="458112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b="1" dirty="0" smtClean="0"/>
              <a:t>2004</a:t>
            </a:r>
            <a:endParaRPr lang="ru-RU" b="1" dirty="0"/>
          </a:p>
        </p:txBody>
      </p:sp>
      <p:sp>
        <p:nvSpPr>
          <p:cNvPr id="29" name="TextBox 71"/>
          <p:cNvSpPr txBox="1"/>
          <p:nvPr/>
        </p:nvSpPr>
        <p:spPr>
          <a:xfrm>
            <a:off x="1907704" y="38610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b="1" dirty="0" smtClean="0"/>
              <a:t>1995</a:t>
            </a:r>
            <a:endParaRPr lang="ru-RU" b="1" dirty="0"/>
          </a:p>
        </p:txBody>
      </p:sp>
      <p:sp>
        <p:nvSpPr>
          <p:cNvPr id="30" name="TextBox 73"/>
          <p:cNvSpPr txBox="1"/>
          <p:nvPr/>
        </p:nvSpPr>
        <p:spPr>
          <a:xfrm>
            <a:off x="4591209" y="5122381"/>
            <a:ext cx="10310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802.11</a:t>
            </a:r>
          </a:p>
          <a:p>
            <a:endParaRPr lang="ru-RU" dirty="0"/>
          </a:p>
        </p:txBody>
      </p:sp>
      <p:sp>
        <p:nvSpPr>
          <p:cNvPr id="31" name="Oval 38"/>
          <p:cNvSpPr/>
          <p:nvPr/>
        </p:nvSpPr>
        <p:spPr>
          <a:xfrm>
            <a:off x="5622260" y="4829204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>
                <a:solidFill>
                  <a:srgbClr val="FF0000"/>
                </a:solidFill>
              </a:rPr>
              <a:t>WiMAX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2" name="TextBox 34"/>
          <p:cNvSpPr txBox="1"/>
          <p:nvPr/>
        </p:nvSpPr>
        <p:spPr>
          <a:xfrm>
            <a:off x="6319363" y="3960913"/>
            <a:ext cx="10310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802.16e</a:t>
            </a:r>
          </a:p>
          <a:p>
            <a:endParaRPr lang="ru-RU" dirty="0"/>
          </a:p>
        </p:txBody>
      </p:sp>
      <p:sp>
        <p:nvSpPr>
          <p:cNvPr id="33" name="Oval 35"/>
          <p:cNvSpPr/>
          <p:nvPr/>
        </p:nvSpPr>
        <p:spPr>
          <a:xfrm>
            <a:off x="3922005" y="3070964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3.5G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Oval 36"/>
          <p:cNvSpPr/>
          <p:nvPr/>
        </p:nvSpPr>
        <p:spPr>
          <a:xfrm>
            <a:off x="5096068" y="2425320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3.75G</a:t>
            </a:r>
          </a:p>
        </p:txBody>
      </p:sp>
      <p:sp>
        <p:nvSpPr>
          <p:cNvPr id="35" name="TextBox 37"/>
          <p:cNvSpPr txBox="1"/>
          <p:nvPr/>
        </p:nvSpPr>
        <p:spPr>
          <a:xfrm>
            <a:off x="4499992" y="3933056"/>
            <a:ext cx="678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HSPA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41"/>
          <p:cNvSpPr txBox="1"/>
          <p:nvPr/>
        </p:nvSpPr>
        <p:spPr>
          <a:xfrm>
            <a:off x="5652120" y="3284984"/>
            <a:ext cx="7679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HSPA+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72"/>
          <p:cNvSpPr txBox="1"/>
          <p:nvPr/>
        </p:nvSpPr>
        <p:spPr>
          <a:xfrm>
            <a:off x="5976779" y="4878890"/>
            <a:ext cx="10310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802.16d</a:t>
            </a:r>
          </a:p>
          <a:p>
            <a:endParaRPr lang="ru-RU" dirty="0"/>
          </a:p>
        </p:txBody>
      </p:sp>
      <p:sp>
        <p:nvSpPr>
          <p:cNvPr id="38" name="TextBox 58"/>
          <p:cNvSpPr txBox="1"/>
          <p:nvPr/>
        </p:nvSpPr>
        <p:spPr>
          <a:xfrm>
            <a:off x="7380313" y="90872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/>
              <a:t>201</a:t>
            </a:r>
            <a:r>
              <a:rPr lang="uk-UA" sz="2800" b="1" dirty="0"/>
              <a:t>6</a:t>
            </a:r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39" name="Down Arrow 2"/>
          <p:cNvSpPr/>
          <p:nvPr/>
        </p:nvSpPr>
        <p:spPr>
          <a:xfrm>
            <a:off x="2483768" y="1340768"/>
            <a:ext cx="1512168" cy="1656184"/>
          </a:xfrm>
          <a:prstGeom prst="downArrow">
            <a:avLst/>
          </a:prstGeom>
          <a:solidFill>
            <a:srgbClr val="CC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17"/>
          <p:cNvSpPr/>
          <p:nvPr/>
        </p:nvSpPr>
        <p:spPr>
          <a:xfrm>
            <a:off x="7420437" y="1424581"/>
            <a:ext cx="1656184" cy="6572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</a:rPr>
              <a:t>G</a:t>
            </a:r>
          </a:p>
          <a:p>
            <a:pPr algn="ctr"/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uk-UA" sz="3200" dirty="0" smtClean="0">
                <a:solidFill>
                  <a:schemeClr val="bg1"/>
                </a:solidFill>
              </a:rPr>
              <a:t>КАРТА ТЕХНОЛОГИЙ </a:t>
            </a:r>
            <a:r>
              <a:rPr lang="en-US" sz="3200" dirty="0" smtClean="0">
                <a:solidFill>
                  <a:srgbClr val="FF0000"/>
                </a:solidFill>
              </a:rPr>
              <a:t>0</a:t>
            </a:r>
            <a:r>
              <a:rPr lang="uk-UA" sz="3200" dirty="0" smtClean="0">
                <a:solidFill>
                  <a:srgbClr val="FF0000"/>
                </a:solidFill>
              </a:rPr>
              <a:t>4.0</a:t>
            </a:r>
            <a:r>
              <a:rPr lang="en-US" sz="3200" dirty="0" smtClean="0">
                <a:solidFill>
                  <a:srgbClr val="FF0000"/>
                </a:solidFill>
              </a:rPr>
              <a:t>3</a:t>
            </a:r>
            <a:r>
              <a:rPr lang="uk-UA" sz="3200" dirty="0" smtClean="0">
                <a:solidFill>
                  <a:srgbClr val="FF0000"/>
                </a:solidFill>
              </a:rPr>
              <a:t>.15</a:t>
            </a:r>
            <a:r>
              <a:rPr lang="uk-UA" sz="3200" dirty="0" smtClean="0"/>
              <a:t> </a:t>
            </a:r>
            <a:endParaRPr lang="ru-RU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16013" y="1341439"/>
            <a:ext cx="7560443" cy="4895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ru-RU" sz="1600" b="1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" name="Oval 54"/>
          <p:cNvSpPr/>
          <p:nvPr/>
        </p:nvSpPr>
        <p:spPr>
          <a:xfrm>
            <a:off x="4398124" y="5045228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rgbClr val="FF0000"/>
                </a:solidFill>
              </a:rPr>
              <a:t>WiFi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41" name="Slide Number Placeholder 3"/>
          <p:cNvSpPr>
            <a:spLocks noGrp="1"/>
          </p:cNvSpPr>
          <p:nvPr/>
        </p:nvSpPr>
        <p:spPr>
          <a:xfrm>
            <a:off x="6307316" y="590051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98B41BE-280B-4254-ABD0-5AC30A3C1F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42" name="Straight Arrow Connector 5"/>
          <p:cNvCxnSpPr/>
          <p:nvPr/>
        </p:nvCxnSpPr>
        <p:spPr>
          <a:xfrm rot="5400000" flipH="1" flipV="1">
            <a:off x="-1758163" y="3713477"/>
            <a:ext cx="424767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7"/>
          <p:cNvCxnSpPr/>
          <p:nvPr/>
        </p:nvCxnSpPr>
        <p:spPr>
          <a:xfrm>
            <a:off x="365676" y="5837316"/>
            <a:ext cx="828092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7"/>
          <p:cNvSpPr/>
          <p:nvPr/>
        </p:nvSpPr>
        <p:spPr>
          <a:xfrm>
            <a:off x="6259993" y="1943367"/>
            <a:ext cx="1656184" cy="6572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</a:rPr>
              <a:t>G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LTE</a:t>
            </a:r>
          </a:p>
        </p:txBody>
      </p:sp>
      <p:sp>
        <p:nvSpPr>
          <p:cNvPr id="45" name="Oval 20"/>
          <p:cNvSpPr/>
          <p:nvPr/>
        </p:nvSpPr>
        <p:spPr>
          <a:xfrm>
            <a:off x="451917" y="4845972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(Analog)</a:t>
            </a:r>
          </a:p>
        </p:txBody>
      </p:sp>
      <p:sp>
        <p:nvSpPr>
          <p:cNvPr id="46" name="Oval 22"/>
          <p:cNvSpPr/>
          <p:nvPr/>
        </p:nvSpPr>
        <p:spPr>
          <a:xfrm>
            <a:off x="1621375" y="4277961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2G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(Digital)</a:t>
            </a:r>
          </a:p>
        </p:txBody>
      </p:sp>
      <p:sp>
        <p:nvSpPr>
          <p:cNvPr id="47" name="Oval 15"/>
          <p:cNvSpPr/>
          <p:nvPr/>
        </p:nvSpPr>
        <p:spPr>
          <a:xfrm>
            <a:off x="2813948" y="3655730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3G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(IMT-2000)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8" name="TextBox 39"/>
          <p:cNvSpPr txBox="1"/>
          <p:nvPr/>
        </p:nvSpPr>
        <p:spPr>
          <a:xfrm>
            <a:off x="903599" y="3998207"/>
            <a:ext cx="686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AMPS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ETACS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JTACS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NMT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Box 40"/>
          <p:cNvSpPr txBox="1"/>
          <p:nvPr/>
        </p:nvSpPr>
        <p:spPr>
          <a:xfrm>
            <a:off x="2267744" y="5085184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GSM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CDMA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2"/>
          <p:cNvSpPr txBox="1"/>
          <p:nvPr/>
        </p:nvSpPr>
        <p:spPr>
          <a:xfrm>
            <a:off x="3275856" y="4509120"/>
            <a:ext cx="976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CDMA2000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EV-DO/DV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W-CDMA/</a:t>
            </a:r>
          </a:p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HSDPA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44"/>
          <p:cNvSpPr txBox="1"/>
          <p:nvPr/>
        </p:nvSpPr>
        <p:spPr>
          <a:xfrm rot="16200000">
            <a:off x="-548444" y="2284748"/>
            <a:ext cx="2339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400" b="1" dirty="0" smtClean="0"/>
              <a:t>  </a:t>
            </a:r>
            <a:r>
              <a:rPr lang="uk-UA" sz="1400" b="1" dirty="0" err="1" smtClean="0"/>
              <a:t>Высокая</a:t>
            </a:r>
            <a:r>
              <a:rPr lang="uk-UA" sz="1400" b="1" dirty="0" smtClean="0"/>
              <a:t> мобильность</a:t>
            </a:r>
            <a:endParaRPr lang="ru-RU" sz="1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53708" y="5837316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~</a:t>
            </a:r>
            <a:r>
              <a:rPr lang="en-US" dirty="0" smtClean="0"/>
              <a:t>14.4Kbps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2093868" y="5837316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~</a:t>
            </a:r>
            <a:r>
              <a:rPr lang="en-US" dirty="0" smtClean="0"/>
              <a:t>144Kbps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3384324" y="5837316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~</a:t>
            </a:r>
            <a:r>
              <a:rPr lang="en-US" dirty="0" smtClean="0"/>
              <a:t>184Kbps</a:t>
            </a:r>
            <a:endParaRPr lang="ru-RU" dirty="0"/>
          </a:p>
        </p:txBody>
      </p:sp>
      <p:sp>
        <p:nvSpPr>
          <p:cNvPr id="55" name="TextBox 56"/>
          <p:cNvSpPr txBox="1"/>
          <p:nvPr/>
        </p:nvSpPr>
        <p:spPr>
          <a:xfrm>
            <a:off x="4559645" y="586798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~</a:t>
            </a:r>
            <a:r>
              <a:rPr lang="en-US" dirty="0" smtClean="0"/>
              <a:t>10Mbps</a:t>
            </a:r>
            <a:endParaRPr lang="ru-RU" dirty="0"/>
          </a:p>
        </p:txBody>
      </p:sp>
      <p:sp>
        <p:nvSpPr>
          <p:cNvPr id="56" name="TextBox 57"/>
          <p:cNvSpPr txBox="1"/>
          <p:nvPr/>
        </p:nvSpPr>
        <p:spPr>
          <a:xfrm>
            <a:off x="6234060" y="582054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&lt;50Mbps</a:t>
            </a:r>
            <a:endParaRPr lang="ru-RU" dirty="0"/>
          </a:p>
        </p:txBody>
      </p:sp>
      <p:sp>
        <p:nvSpPr>
          <p:cNvPr id="57" name="TextBox 58"/>
          <p:cNvSpPr txBox="1"/>
          <p:nvPr/>
        </p:nvSpPr>
        <p:spPr>
          <a:xfrm>
            <a:off x="6228184" y="1268760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/>
              <a:t>201</a:t>
            </a:r>
            <a:r>
              <a:rPr lang="ru-RU" sz="2800" b="1" dirty="0" smtClean="0"/>
              <a:t>1</a:t>
            </a:r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58" name="TextBox 61"/>
          <p:cNvSpPr txBox="1"/>
          <p:nvPr/>
        </p:nvSpPr>
        <p:spPr>
          <a:xfrm>
            <a:off x="6310820" y="352249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b="1" dirty="0" smtClean="0"/>
              <a:t>2005</a:t>
            </a:r>
            <a:endParaRPr lang="ru-RU" b="1" dirty="0"/>
          </a:p>
        </p:txBody>
      </p:sp>
      <p:sp>
        <p:nvSpPr>
          <p:cNvPr id="59" name="TextBox 64"/>
          <p:cNvSpPr txBox="1"/>
          <p:nvPr/>
        </p:nvSpPr>
        <p:spPr>
          <a:xfrm>
            <a:off x="7566476" y="5837316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&lt;100Mbps</a:t>
            </a:r>
            <a:endParaRPr lang="ru-RU" dirty="0"/>
          </a:p>
        </p:txBody>
      </p:sp>
      <p:sp>
        <p:nvSpPr>
          <p:cNvPr id="60" name="TextBox 66"/>
          <p:cNvSpPr txBox="1"/>
          <p:nvPr/>
        </p:nvSpPr>
        <p:spPr>
          <a:xfrm>
            <a:off x="2843808" y="292494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/>
              <a:t>2000</a:t>
            </a:r>
            <a:endParaRPr lang="ru-RU" sz="2800" b="1" dirty="0"/>
          </a:p>
        </p:txBody>
      </p:sp>
      <p:sp>
        <p:nvSpPr>
          <p:cNvPr id="61" name="Oval 14"/>
          <p:cNvSpPr/>
          <p:nvPr/>
        </p:nvSpPr>
        <p:spPr>
          <a:xfrm>
            <a:off x="5868144" y="3949824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>
                <a:solidFill>
                  <a:srgbClr val="FF0000"/>
                </a:solidFill>
              </a:rPr>
              <a:t>WiMAX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62" name="TextBox 70"/>
          <p:cNvSpPr txBox="1"/>
          <p:nvPr/>
        </p:nvSpPr>
        <p:spPr>
          <a:xfrm>
            <a:off x="5508104" y="458112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b="1" dirty="0" smtClean="0"/>
              <a:t>2004</a:t>
            </a:r>
            <a:endParaRPr lang="ru-RU" b="1" dirty="0"/>
          </a:p>
        </p:txBody>
      </p:sp>
      <p:sp>
        <p:nvSpPr>
          <p:cNvPr id="63" name="TextBox 71"/>
          <p:cNvSpPr txBox="1"/>
          <p:nvPr/>
        </p:nvSpPr>
        <p:spPr>
          <a:xfrm>
            <a:off x="1907704" y="38610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b="1" dirty="0" smtClean="0"/>
              <a:t>1995</a:t>
            </a:r>
            <a:endParaRPr lang="ru-RU" b="1" dirty="0"/>
          </a:p>
        </p:txBody>
      </p:sp>
      <p:sp>
        <p:nvSpPr>
          <p:cNvPr id="64" name="TextBox 73"/>
          <p:cNvSpPr txBox="1"/>
          <p:nvPr/>
        </p:nvSpPr>
        <p:spPr>
          <a:xfrm>
            <a:off x="4591209" y="5122381"/>
            <a:ext cx="10310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802.11</a:t>
            </a:r>
          </a:p>
          <a:p>
            <a:endParaRPr lang="ru-RU" dirty="0"/>
          </a:p>
        </p:txBody>
      </p:sp>
      <p:sp>
        <p:nvSpPr>
          <p:cNvPr id="65" name="Oval 38"/>
          <p:cNvSpPr/>
          <p:nvPr/>
        </p:nvSpPr>
        <p:spPr>
          <a:xfrm>
            <a:off x="5622260" y="4829204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>
                <a:solidFill>
                  <a:srgbClr val="FF0000"/>
                </a:solidFill>
              </a:rPr>
              <a:t>WiMAX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66" name="TextBox 34"/>
          <p:cNvSpPr txBox="1"/>
          <p:nvPr/>
        </p:nvSpPr>
        <p:spPr>
          <a:xfrm>
            <a:off x="6319363" y="3960913"/>
            <a:ext cx="10310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802.16e</a:t>
            </a:r>
          </a:p>
          <a:p>
            <a:endParaRPr lang="ru-RU" dirty="0"/>
          </a:p>
        </p:txBody>
      </p:sp>
      <p:sp>
        <p:nvSpPr>
          <p:cNvPr id="67" name="Oval 35"/>
          <p:cNvSpPr/>
          <p:nvPr/>
        </p:nvSpPr>
        <p:spPr>
          <a:xfrm>
            <a:off x="3922005" y="3070964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3.5G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8" name="Oval 36"/>
          <p:cNvSpPr/>
          <p:nvPr/>
        </p:nvSpPr>
        <p:spPr>
          <a:xfrm>
            <a:off x="5096068" y="2425320"/>
            <a:ext cx="1584176" cy="775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3.75G</a:t>
            </a:r>
          </a:p>
        </p:txBody>
      </p:sp>
      <p:sp>
        <p:nvSpPr>
          <p:cNvPr id="69" name="TextBox 37"/>
          <p:cNvSpPr txBox="1"/>
          <p:nvPr/>
        </p:nvSpPr>
        <p:spPr>
          <a:xfrm>
            <a:off x="4499992" y="3933056"/>
            <a:ext cx="678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HSPA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0" name="TextBox 41"/>
          <p:cNvSpPr txBox="1"/>
          <p:nvPr/>
        </p:nvSpPr>
        <p:spPr>
          <a:xfrm>
            <a:off x="5652120" y="3284984"/>
            <a:ext cx="7679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HSPA+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TextBox 72"/>
          <p:cNvSpPr txBox="1"/>
          <p:nvPr/>
        </p:nvSpPr>
        <p:spPr>
          <a:xfrm>
            <a:off x="5976779" y="4878890"/>
            <a:ext cx="10310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802.16d</a:t>
            </a:r>
          </a:p>
          <a:p>
            <a:endParaRPr lang="ru-RU" dirty="0"/>
          </a:p>
        </p:txBody>
      </p:sp>
      <p:sp>
        <p:nvSpPr>
          <p:cNvPr id="72" name="Oval 17"/>
          <p:cNvSpPr/>
          <p:nvPr/>
        </p:nvSpPr>
        <p:spPr>
          <a:xfrm>
            <a:off x="7487816" y="1484784"/>
            <a:ext cx="1656184" cy="6572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</a:rPr>
              <a:t>G</a:t>
            </a:r>
          </a:p>
          <a:p>
            <a:pPr algn="ctr"/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73" name="TextBox 58"/>
          <p:cNvSpPr txBox="1"/>
          <p:nvPr/>
        </p:nvSpPr>
        <p:spPr>
          <a:xfrm>
            <a:off x="7524328" y="105273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/>
              <a:t>201</a:t>
            </a:r>
            <a:r>
              <a:rPr lang="uk-UA" sz="2800" b="1" dirty="0"/>
              <a:t>6</a:t>
            </a:r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76" name="Down Arrow 2"/>
          <p:cNvSpPr/>
          <p:nvPr/>
        </p:nvSpPr>
        <p:spPr>
          <a:xfrm>
            <a:off x="5364088" y="1268760"/>
            <a:ext cx="792088" cy="1152128"/>
          </a:xfrm>
          <a:prstGeom prst="downArrow">
            <a:avLst/>
          </a:prstGeom>
          <a:solidFill>
            <a:srgbClr val="CC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DIGITAL AGENDA FOR EUROPE</a:t>
            </a:r>
            <a:endParaRPr lang="ru-RU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1521" y="1124744"/>
            <a:ext cx="8712968" cy="5183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ru-RU" sz="1400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24B8E07F-D028-E24E-AE72-F2F89989D5A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Rectangle 6"/>
          <p:cNvSpPr/>
          <p:nvPr/>
        </p:nvSpPr>
        <p:spPr>
          <a:xfrm>
            <a:off x="251520" y="980728"/>
            <a:ext cx="8568952" cy="982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To </a:t>
            </a:r>
            <a:r>
              <a:rPr lang="en-US" b="1" dirty="0"/>
              <a:t>reboot the EU </a:t>
            </a:r>
            <a:r>
              <a:rPr lang="en-US" b="1" dirty="0" smtClean="0"/>
              <a:t>economy;</a:t>
            </a:r>
            <a:endParaRPr lang="en-US" dirty="0" smtClean="0"/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b="1" dirty="0" smtClean="0"/>
              <a:t>To enable </a:t>
            </a:r>
            <a:r>
              <a:rPr lang="en-US" dirty="0"/>
              <a:t>Europe's citizens and businesses </a:t>
            </a:r>
            <a:r>
              <a:rPr lang="en-US" b="1" dirty="0"/>
              <a:t>to get the most </a:t>
            </a:r>
            <a:r>
              <a:rPr lang="en-US" dirty="0"/>
              <a:t>out of digital technologies.</a:t>
            </a:r>
            <a:endParaRPr lang="uk-UA" dirty="0"/>
          </a:p>
        </p:txBody>
      </p:sp>
      <p:sp>
        <p:nvSpPr>
          <p:cNvPr id="9" name="Rectangle 7"/>
          <p:cNvSpPr/>
          <p:nvPr/>
        </p:nvSpPr>
        <p:spPr>
          <a:xfrm>
            <a:off x="251520" y="2204864"/>
            <a:ext cx="4032448" cy="385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7 Pillars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Digital Single Market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Interoperability &amp; Standards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Trust &amp; Security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Fast and ultra-fast Internet access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Research and innovation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Enhancing digital literacy, skills and inclusion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ICT-enabled benefits for EU society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http://</a:t>
            </a:r>
            <a:r>
              <a:rPr lang="en-US" sz="1200" dirty="0" err="1"/>
              <a:t>ec.europa.eu</a:t>
            </a:r>
            <a:r>
              <a:rPr lang="en-US" sz="1200" dirty="0"/>
              <a:t>/digital-agenda/en/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1988840"/>
            <a:ext cx="4392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90"/>
                </a:solidFill>
              </a:rPr>
              <a:t>the entire EU to be covered by broadband above 30 Mbps by </a:t>
            </a:r>
            <a:r>
              <a:rPr lang="en-US" b="1" dirty="0" smtClean="0">
                <a:solidFill>
                  <a:srgbClr val="000090"/>
                </a:solidFill>
              </a:rPr>
              <a:t>2020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50 % of the EU to subscribe to broadband above100 Mbps by </a:t>
            </a:r>
            <a:r>
              <a:rPr lang="en-US" dirty="0" smtClean="0"/>
              <a:t>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90"/>
                </a:solidFill>
              </a:rPr>
              <a:t>difference </a:t>
            </a:r>
            <a:r>
              <a:rPr lang="en-US" b="1" dirty="0">
                <a:solidFill>
                  <a:srgbClr val="000090"/>
                </a:solidFill>
              </a:rPr>
              <a:t>between roaming and national tariffs </a:t>
            </a:r>
            <a:r>
              <a:rPr lang="en-US" b="1" dirty="0" smtClean="0">
                <a:solidFill>
                  <a:srgbClr val="000090"/>
                </a:solidFill>
              </a:rPr>
              <a:t>= zero </a:t>
            </a:r>
            <a:r>
              <a:rPr lang="en-US" b="1" dirty="0">
                <a:solidFill>
                  <a:srgbClr val="000090"/>
                </a:solidFill>
              </a:rPr>
              <a:t>by </a:t>
            </a:r>
            <a:r>
              <a:rPr lang="en-US" b="1" dirty="0" smtClean="0">
                <a:solidFill>
                  <a:srgbClr val="000090"/>
                </a:solidFill>
              </a:rPr>
              <a:t>2015</a:t>
            </a:r>
            <a:endParaRPr lang="en-US" b="1" u="sng" dirty="0" smtClean="0">
              <a:solidFill>
                <a:srgbClr val="00009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>
              <a:solidFill>
                <a:srgbClr val="00009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50 </a:t>
            </a:r>
            <a:r>
              <a:rPr lang="en-US" dirty="0"/>
              <a:t>% of the population to buy online by </a:t>
            </a:r>
            <a:r>
              <a:rPr lang="en-US" dirty="0" smtClean="0"/>
              <a:t>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90"/>
                </a:solidFill>
              </a:rPr>
              <a:t>50 % of citizens to use </a:t>
            </a:r>
            <a:r>
              <a:rPr lang="en-US" b="1" dirty="0" err="1" smtClean="0">
                <a:solidFill>
                  <a:srgbClr val="000090"/>
                </a:solidFill>
              </a:rPr>
              <a:t>e_Government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>
                <a:solidFill>
                  <a:srgbClr val="000090"/>
                </a:solidFill>
              </a:rPr>
              <a:t>by </a:t>
            </a:r>
            <a:r>
              <a:rPr lang="en-US" b="1" dirty="0" smtClean="0">
                <a:solidFill>
                  <a:srgbClr val="000090"/>
                </a:solidFill>
              </a:rPr>
              <a:t>2015</a:t>
            </a:r>
            <a:endParaRPr lang="en-US" b="1" dirty="0">
              <a:solidFill>
                <a:srgbClr val="000090"/>
              </a:solidFill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1" name="Isosceles Triangle 9"/>
          <p:cNvSpPr/>
          <p:nvPr/>
        </p:nvSpPr>
        <p:spPr>
          <a:xfrm rot="5400000">
            <a:off x="1907704" y="4077072"/>
            <a:ext cx="4896544" cy="43204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ИКТ и  КОРРУПЦИЯ</a:t>
            </a:r>
            <a:endParaRPr lang="ru-RU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15616" y="1196752"/>
            <a:ext cx="7632700" cy="431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6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600" b="1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95536" y="6381329"/>
            <a:ext cx="2895600" cy="14401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dirty="0" smtClean="0">
                <a:solidFill>
                  <a:srgbClr val="000000"/>
                </a:solidFill>
              </a:rPr>
              <a:t>Source: </a:t>
            </a:r>
            <a:r>
              <a:rPr lang="en-US" i="1" dirty="0" smtClean="0">
                <a:solidFill>
                  <a:srgbClr val="000000"/>
                </a:solidFill>
              </a:rPr>
              <a:t>Transparency International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&amp; ITU</a:t>
            </a:r>
            <a:endParaRPr lang="ru-RU" i="1" dirty="0">
              <a:solidFill>
                <a:srgbClr val="000000"/>
              </a:solidFill>
            </a:endParaRPr>
          </a:p>
        </p:txBody>
      </p:sp>
      <p:pic>
        <p:nvPicPr>
          <p:cNvPr id="9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280920" cy="4896544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ИКТ И ГЛОБАЛЬНАЯ КОНКУРЕНЦИЯ</a:t>
            </a:r>
            <a:endParaRPr lang="ru-RU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15616" y="1196752"/>
            <a:ext cx="7632700" cy="431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6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600" b="1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95536" y="5157192"/>
            <a:ext cx="4536504" cy="13681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67543" y="6198987"/>
            <a:ext cx="41764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/>
              <a:t>Source: World Economic Forum </a:t>
            </a:r>
            <a:r>
              <a:rPr lang="en-US" sz="1200" dirty="0" err="1" smtClean="0"/>
              <a:t>vc</a:t>
            </a:r>
            <a:r>
              <a:rPr lang="en-US" sz="1200" dirty="0" smtClean="0"/>
              <a:t> IDI</a:t>
            </a:r>
            <a:endParaRPr lang="ru-RU" sz="1200" dirty="0"/>
          </a:p>
        </p:txBody>
      </p:sp>
      <p:pic>
        <p:nvPicPr>
          <p:cNvPr id="12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3332"/>
            <a:ext cx="8136904" cy="4901972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692275" y="1341438"/>
            <a:ext cx="7056438" cy="4391025"/>
          </a:xfrm>
        </p:spPr>
        <p:txBody>
          <a:bodyPr/>
          <a:lstStyle/>
          <a:p>
            <a:pPr algn="l">
              <a:defRPr/>
            </a:pPr>
            <a:endParaRPr lang="ru-RU" sz="1400" i="1" dirty="0" smtClean="0">
              <a:solidFill>
                <a:srgbClr val="3953A4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ИКТ и ИНДЕКС РАЗВИТИЯ ЧЕЛОВЕКА</a:t>
            </a:r>
            <a:endParaRPr lang="ru-RU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6237312"/>
            <a:ext cx="28803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/>
              <a:t>Source:</a:t>
            </a:r>
            <a:r>
              <a:rPr lang="uk-UA" sz="1200" dirty="0" smtClean="0"/>
              <a:t> </a:t>
            </a:r>
            <a:r>
              <a:rPr lang="en-US" sz="1200" dirty="0" smtClean="0"/>
              <a:t>ITU &amp; UNO</a:t>
            </a:r>
            <a:endParaRPr lang="ru-RU" sz="1200" dirty="0"/>
          </a:p>
        </p:txBody>
      </p:sp>
      <p:pic>
        <p:nvPicPr>
          <p:cNvPr id="7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136904" cy="5112567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2268538" y="188913"/>
            <a:ext cx="6694487" cy="79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uk-UA" sz="3200" b="1" dirty="0" err="1" smtClean="0">
                <a:solidFill>
                  <a:schemeClr val="bg1"/>
                </a:solidFill>
              </a:rPr>
              <a:t>Что</a:t>
            </a:r>
            <a:r>
              <a:rPr lang="uk-UA" sz="3200" b="1" dirty="0" smtClean="0">
                <a:solidFill>
                  <a:schemeClr val="bg1"/>
                </a:solidFill>
              </a:rPr>
              <a:t>, </a:t>
            </a:r>
            <a:r>
              <a:rPr lang="uk-UA" sz="3200" b="1" dirty="0" err="1" smtClean="0">
                <a:solidFill>
                  <a:schemeClr val="bg1"/>
                </a:solidFill>
              </a:rPr>
              <a:t>где</a:t>
            </a:r>
            <a:r>
              <a:rPr lang="uk-UA" sz="3200" b="1" dirty="0" smtClean="0">
                <a:solidFill>
                  <a:schemeClr val="bg1"/>
                </a:solidFill>
              </a:rPr>
              <a:t>, </a:t>
            </a:r>
            <a:r>
              <a:rPr lang="uk-UA" sz="3200" b="1" dirty="0" err="1" smtClean="0">
                <a:solidFill>
                  <a:schemeClr val="bg1"/>
                </a:solidFill>
              </a:rPr>
              <a:t>когда</a:t>
            </a:r>
            <a:r>
              <a:rPr lang="uk-UA" sz="3200" b="1" dirty="0" smtClean="0">
                <a:solidFill>
                  <a:schemeClr val="bg1"/>
                </a:solidFill>
              </a:rPr>
              <a:t>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95400" y="5445224"/>
            <a:ext cx="7093024" cy="57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ru-RU" sz="1400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475656" y="1330502"/>
            <a:ext cx="7344816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altLang="uk-UA" sz="1600" dirty="0" smtClean="0">
                <a:solidFill>
                  <a:srgbClr val="3953A4"/>
                </a:solidFill>
              </a:rPr>
              <a:t>  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23 февраля НКРСИ провела тендер на получение лицензий на предоставление услуг сотовой связи в стандарте третьего поколения UMTS в полосах радиочастот 1920-1935 / 2110-2125, 1950-1965 / 2140-2155, 1965-1980 / 2155-2170   (3350, 2705 и 2700 млн. </a:t>
            </a:r>
            <a:r>
              <a:rPr lang="ru-RU" altLang="uk-UA" sz="1600" b="1" dirty="0" err="1" smtClean="0">
                <a:solidFill>
                  <a:srgbClr val="3953A4"/>
                </a:solidFill>
              </a:rPr>
              <a:t>грн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.)</a:t>
            </a:r>
          </a:p>
          <a:p>
            <a:pPr lvl="0">
              <a:buFont typeface="Arial" pitchFamily="34" charset="0"/>
              <a:buChar char="•"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4 марта на своем заседании НКРСИ утвердила результаты тендера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в течении месяца все должны оплатить лицензии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 два месяца на подписание  Договоров на конверсию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Срок действия лицензии 15 лет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Начало освоения октябрь 2015 года – полное освоение 2020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altLang="uk-UA" sz="1600" b="1" dirty="0" smtClean="0">
                <a:solidFill>
                  <a:srgbClr val="3953A4"/>
                </a:solidFill>
              </a:rPr>
              <a:t> 18 </a:t>
            </a:r>
            <a:r>
              <a:rPr lang="ru-RU" altLang="uk-UA" sz="1600" b="1" dirty="0" smtClean="0">
                <a:solidFill>
                  <a:srgbClr val="3953A4"/>
                </a:solidFill>
              </a:rPr>
              <a:t>месяцев на все областные центры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uk-UA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altLang="uk-UA" sz="1600" b="1" dirty="0" smtClean="0">
                <a:solidFill>
                  <a:srgbClr val="3953A4"/>
                </a:solidFill>
              </a:rPr>
              <a:t> 2-6 год – все районные и населенные пункты больше 10 000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altLang="uk-UA" sz="1600" b="1" dirty="0" smtClean="0">
              <a:solidFill>
                <a:srgbClr val="3953A4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5865</TotalTime>
  <Words>975</Words>
  <Application>Microsoft Office PowerPoint</Application>
  <PresentationFormat>Экран (4:3)</PresentationFormat>
  <Paragraphs>259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Перспективи появи мережі 3G в Україні. Що чекає на користувачів Інтернету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першій половині презентації використані матеріали, підготовлені Оленою Мініч  Дякую їй за допомогу!</vt:lpstr>
      <vt:lpstr>Дякую за увагу!</vt:lpstr>
    </vt:vector>
  </TitlesOfParts>
  <Company>TASK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ИнАУ  2007 год</dc:title>
  <dc:creator>Vynogradny</dc:creator>
  <cp:lastModifiedBy>Asus</cp:lastModifiedBy>
  <cp:revision>196</cp:revision>
  <dcterms:created xsi:type="dcterms:W3CDTF">2008-02-11T16:19:21Z</dcterms:created>
  <dcterms:modified xsi:type="dcterms:W3CDTF">2015-03-27T10:30:29Z</dcterms:modified>
</cp:coreProperties>
</file>